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36"/>
  </p:notesMasterIdLst>
  <p:sldIdLst>
    <p:sldId id="296" r:id="rId2"/>
    <p:sldId id="297" r:id="rId3"/>
    <p:sldId id="299" r:id="rId4"/>
    <p:sldId id="298" r:id="rId5"/>
    <p:sldId id="332" r:id="rId6"/>
    <p:sldId id="300" r:id="rId7"/>
    <p:sldId id="334" r:id="rId8"/>
    <p:sldId id="302" r:id="rId9"/>
    <p:sldId id="303" r:id="rId10"/>
    <p:sldId id="304" r:id="rId11"/>
    <p:sldId id="305" r:id="rId12"/>
    <p:sldId id="335" r:id="rId13"/>
    <p:sldId id="306" r:id="rId14"/>
    <p:sldId id="336" r:id="rId15"/>
    <p:sldId id="308" r:id="rId16"/>
    <p:sldId id="337" r:id="rId17"/>
    <p:sldId id="338" r:id="rId18"/>
    <p:sldId id="331" r:id="rId19"/>
    <p:sldId id="307" r:id="rId20"/>
    <p:sldId id="310" r:id="rId21"/>
    <p:sldId id="311" r:id="rId22"/>
    <p:sldId id="318" r:id="rId23"/>
    <p:sldId id="326" r:id="rId24"/>
    <p:sldId id="328" r:id="rId25"/>
    <p:sldId id="325" r:id="rId26"/>
    <p:sldId id="312" r:id="rId27"/>
    <p:sldId id="316" r:id="rId28"/>
    <p:sldId id="317" r:id="rId29"/>
    <p:sldId id="319" r:id="rId30"/>
    <p:sldId id="320" r:id="rId31"/>
    <p:sldId id="321" r:id="rId32"/>
    <p:sldId id="322" r:id="rId33"/>
    <p:sldId id="323" r:id="rId34"/>
    <p:sldId id="329" r:id="rId35"/>
  </p:sldIdLst>
  <p:sldSz cx="9144000" cy="6858000" type="screen4x3"/>
  <p:notesSz cx="6797675" cy="987425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97E331"/>
    <a:srgbClr val="7ACC4C"/>
    <a:srgbClr val="00CC00"/>
    <a:srgbClr val="00CC66"/>
    <a:srgbClr val="76D260"/>
    <a:srgbClr val="FF6600"/>
    <a:srgbClr val="FF9900"/>
    <a:srgbClr val="FF9933"/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176" autoAdjust="0"/>
    <p:restoredTop sz="99162" autoAdjust="0"/>
  </p:normalViewPr>
  <p:slideViewPr>
    <p:cSldViewPr>
      <p:cViewPr varScale="1">
        <p:scale>
          <a:sx n="115" d="100"/>
          <a:sy n="115" d="100"/>
        </p:scale>
        <p:origin x="-1524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6C7DA-F0E1-43A3-B178-798592467D08}" type="datetimeFigureOut">
              <a:rPr lang="sk-SK" smtClean="0"/>
              <a:pPr/>
              <a:t>16.10.2013</a:t>
            </a:fld>
            <a:endParaRPr lang="sk-SK" dirty="0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7F20B-C243-43D5-A41E-3686D2009D5D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998244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AB31-E6C3-4A25-A2EB-48EDCFA957CD}" type="datetimeFigureOut">
              <a:rPr lang="sk-SK" smtClean="0"/>
              <a:pPr/>
              <a:t>16.10.2013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002-D7C1-4FC5-9D49-BD32571E99BE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AB31-E6C3-4A25-A2EB-48EDCFA957CD}" type="datetimeFigureOut">
              <a:rPr lang="sk-SK" smtClean="0"/>
              <a:pPr/>
              <a:t>16.10.2013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002-D7C1-4FC5-9D49-BD32571E99BE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AB31-E6C3-4A25-A2EB-48EDCFA957CD}" type="datetimeFigureOut">
              <a:rPr lang="sk-SK" smtClean="0"/>
              <a:pPr/>
              <a:t>16.10.2013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002-D7C1-4FC5-9D49-BD32571E99BE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AB31-E6C3-4A25-A2EB-48EDCFA957CD}" type="datetimeFigureOut">
              <a:rPr lang="sk-SK" smtClean="0"/>
              <a:pPr/>
              <a:t>16.10.2013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002-D7C1-4FC5-9D49-BD32571E99BE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AB31-E6C3-4A25-A2EB-48EDCFA957CD}" type="datetimeFigureOut">
              <a:rPr lang="sk-SK" smtClean="0"/>
              <a:pPr/>
              <a:t>16.10.2013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002-D7C1-4FC5-9D49-BD32571E99BE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AB31-E6C3-4A25-A2EB-48EDCFA957CD}" type="datetimeFigureOut">
              <a:rPr lang="sk-SK" smtClean="0"/>
              <a:pPr/>
              <a:t>16.10.2013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002-D7C1-4FC5-9D49-BD32571E99BE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AB31-E6C3-4A25-A2EB-48EDCFA957CD}" type="datetimeFigureOut">
              <a:rPr lang="sk-SK" smtClean="0"/>
              <a:pPr/>
              <a:t>16.10.2013</a:t>
            </a:fld>
            <a:endParaRPr lang="sk-SK" dirty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002-D7C1-4FC5-9D49-BD32571E99BE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AB31-E6C3-4A25-A2EB-48EDCFA957CD}" type="datetimeFigureOut">
              <a:rPr lang="sk-SK" smtClean="0"/>
              <a:pPr/>
              <a:t>16.10.2013</a:t>
            </a:fld>
            <a:endParaRPr lang="sk-SK" dirty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002-D7C1-4FC5-9D49-BD32571E99BE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AB31-E6C3-4A25-A2EB-48EDCFA957CD}" type="datetimeFigureOut">
              <a:rPr lang="sk-SK" smtClean="0"/>
              <a:pPr/>
              <a:t>16.10.2013</a:t>
            </a:fld>
            <a:endParaRPr lang="sk-SK" dirty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002-D7C1-4FC5-9D49-BD32571E99BE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AB31-E6C3-4A25-A2EB-48EDCFA957CD}" type="datetimeFigureOut">
              <a:rPr lang="sk-SK" smtClean="0"/>
              <a:pPr/>
              <a:t>16.10.2013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002-D7C1-4FC5-9D49-BD32571E99BE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DAB31-E6C3-4A25-A2EB-48EDCFA957CD}" type="datetimeFigureOut">
              <a:rPr lang="sk-SK" smtClean="0"/>
              <a:pPr/>
              <a:t>16.10.2013</a:t>
            </a:fld>
            <a:endParaRPr lang="sk-SK" dirty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82002-D7C1-4FC5-9D49-BD32571E99BE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DAB31-E6C3-4A25-A2EB-48EDCFA957CD}" type="datetimeFigureOut">
              <a:rPr lang="sk-SK" smtClean="0"/>
              <a:pPr/>
              <a:t>16.10.2013</a:t>
            </a:fld>
            <a:endParaRPr lang="sk-SK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82002-D7C1-4FC5-9D49-BD32571E99BE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hyperlink" Target="http://www.shutterstock.com/subscribe.mhtml" TargetMode="External"/><Relationship Id="rId4" Type="http://schemas.openxmlformats.org/officeDocument/2006/relationships/image" Target="../media/image4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4.jpeg"/><Relationship Id="rId4" Type="http://schemas.openxmlformats.org/officeDocument/2006/relationships/hyperlink" Target="http://www.shutterstock.com/subscribe.m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6140" t="5476" r="4386" b="8006"/>
          <a:stretch>
            <a:fillRect/>
          </a:stretch>
        </p:blipFill>
        <p:spPr>
          <a:xfrm>
            <a:off x="179512" y="188640"/>
            <a:ext cx="8678800" cy="6480720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pic>
        <p:nvPicPr>
          <p:cNvPr id="5" name="Picture 2" descr="P9160328"/>
          <p:cNvPicPr>
            <a:picLocks noChangeAspect="1" noChangeArrowheads="1"/>
          </p:cNvPicPr>
          <p:nvPr/>
        </p:nvPicPr>
        <p:blipFill>
          <a:blip r:embed="rId3" cstate="print"/>
          <a:srcRect l="4909" t="9604" b="18565"/>
          <a:stretch>
            <a:fillRect/>
          </a:stretch>
        </p:blipFill>
        <p:spPr bwMode="auto">
          <a:xfrm>
            <a:off x="2731116" y="764704"/>
            <a:ext cx="3358420" cy="221970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8" name="Obdĺžnik 7"/>
          <p:cNvSpPr/>
          <p:nvPr/>
        </p:nvSpPr>
        <p:spPr>
          <a:xfrm>
            <a:off x="539552" y="1484784"/>
            <a:ext cx="22145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4800" b="1" cap="none" spc="0" dirty="0" smtClean="0">
                <a:ln>
                  <a:solidFill>
                    <a:srgbClr val="009900"/>
                  </a:solidFill>
                </a:ln>
                <a:effectLst/>
              </a:rPr>
              <a:t>    1893</a:t>
            </a:r>
            <a:endParaRPr lang="sk-SK" sz="4800" b="1" cap="none" spc="0" dirty="0">
              <a:ln>
                <a:solidFill>
                  <a:srgbClr val="009900"/>
                </a:solidFill>
              </a:ln>
              <a:effectLst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6084168" y="1484784"/>
            <a:ext cx="1843709" cy="8389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4800" b="1" cap="none" spc="0" dirty="0" smtClean="0">
                <a:ln>
                  <a:solidFill>
                    <a:srgbClr val="009900"/>
                  </a:solidFill>
                </a:ln>
                <a:effectLst/>
              </a:rPr>
              <a:t>2013</a:t>
            </a:r>
            <a:endParaRPr lang="sk-SK" sz="4800" b="1" cap="none" spc="0" dirty="0">
              <a:ln>
                <a:solidFill>
                  <a:srgbClr val="009900"/>
                </a:solidFill>
              </a:ln>
              <a:effectLst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395536" y="2924944"/>
            <a:ext cx="806489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6400" b="1" cap="none" spc="0" dirty="0" smtClean="0">
                <a:effectLst/>
                <a:latin typeface="Monotype Corsiva" pitchFamily="66" charset="0"/>
              </a:rPr>
              <a:t>120. výročie </a:t>
            </a:r>
          </a:p>
          <a:p>
            <a:pPr algn="ctr"/>
            <a:r>
              <a:rPr lang="sk-SK" sz="6400" b="1" cap="none" spc="0" dirty="0" smtClean="0">
                <a:effectLst/>
                <a:latin typeface="Monotype Corsiva" pitchFamily="66" charset="0"/>
              </a:rPr>
              <a:t>založenia </a:t>
            </a:r>
          </a:p>
          <a:p>
            <a:pPr algn="ctr"/>
            <a:r>
              <a:rPr lang="sk-SK" sz="6400" b="1" cap="none" spc="0" dirty="0" smtClean="0">
                <a:effectLst/>
                <a:latin typeface="Monotype Corsiva" pitchFamily="66" charset="0"/>
              </a:rPr>
              <a:t>Materskej školy v Liskovej</a:t>
            </a:r>
            <a:endParaRPr lang="sk-SK" sz="6400" b="1" cap="none" spc="0" dirty="0">
              <a:effectLst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88640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395536" y="332656"/>
            <a:ext cx="8352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b="1" dirty="0" smtClean="0"/>
              <a:t> </a:t>
            </a:r>
            <a:r>
              <a:rPr lang="sk-SK" sz="4400" b="1" dirty="0" smtClean="0"/>
              <a:t>Vystúpenia detí 70-te roky</a:t>
            </a:r>
            <a:endParaRPr lang="sk-SK" sz="44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 l="3874" t="3100" r="2126" b="4956"/>
          <a:stretch>
            <a:fillRect/>
          </a:stretch>
        </p:blipFill>
        <p:spPr bwMode="auto">
          <a:xfrm>
            <a:off x="971600" y="1124744"/>
            <a:ext cx="3043021" cy="2160000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142984"/>
            <a:ext cx="3357016" cy="2124000"/>
          </a:xfrm>
          <a:prstGeom prst="rect">
            <a:avLst/>
          </a:prstGeom>
          <a:ln w="88900" cap="sq" cmpd="thickThin">
            <a:solidFill>
              <a:srgbClr val="76D2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 l="7530" t="17079" r="4079" b="4641"/>
          <a:stretch>
            <a:fillRect/>
          </a:stretch>
        </p:blipFill>
        <p:spPr bwMode="auto">
          <a:xfrm>
            <a:off x="4644008" y="3645024"/>
            <a:ext cx="2093247" cy="2808000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 l="8728" t="2203" r="3995" b="3052"/>
          <a:stretch>
            <a:fillRect/>
          </a:stretch>
        </p:blipFill>
        <p:spPr bwMode="auto">
          <a:xfrm>
            <a:off x="971600" y="3933056"/>
            <a:ext cx="3064183" cy="2196000"/>
          </a:xfrm>
          <a:prstGeom prst="rect">
            <a:avLst/>
          </a:prstGeom>
          <a:ln w="889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BlokTextu 15"/>
          <p:cNvSpPr txBox="1"/>
          <p:nvPr/>
        </p:nvSpPr>
        <p:spPr>
          <a:xfrm>
            <a:off x="971600" y="3356992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n>
                  <a:solidFill>
                    <a:srgbClr val="009900"/>
                  </a:solidFill>
                </a:ln>
              </a:rPr>
              <a:t>„Karneval“</a:t>
            </a:r>
            <a:endParaRPr lang="sk-SK" sz="28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971600" y="6165304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n>
                  <a:solidFill>
                    <a:srgbClr val="009900"/>
                  </a:solidFill>
                </a:ln>
              </a:rPr>
              <a:t>„MDŽ“</a:t>
            </a:r>
            <a:endParaRPr lang="sk-SK" sz="28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6732240" y="4653136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  Besiedka </a:t>
            </a:r>
          </a:p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„Deda </a:t>
            </a:r>
            <a:r>
              <a:rPr lang="sk-SK" sz="2400" b="1" dirty="0" err="1" smtClean="0">
                <a:ln>
                  <a:solidFill>
                    <a:srgbClr val="009900"/>
                  </a:solidFill>
                </a:ln>
              </a:rPr>
              <a:t>Mráza</a:t>
            </a:r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“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88640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395536" y="188640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b="1" dirty="0" smtClean="0"/>
              <a:t> </a:t>
            </a:r>
            <a:r>
              <a:rPr lang="sk-SK" sz="4000" b="1" dirty="0" smtClean="0"/>
              <a:t>Materská škola 80-te roky</a:t>
            </a:r>
            <a:endParaRPr lang="sk-SK" sz="4000" dirty="0"/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052736"/>
            <a:ext cx="3764246" cy="5095357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052736"/>
            <a:ext cx="3528392" cy="5112000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BlokTextu 20"/>
          <p:cNvSpPr txBox="1"/>
          <p:nvPr/>
        </p:nvSpPr>
        <p:spPr>
          <a:xfrm>
            <a:off x="323528" y="6165304"/>
            <a:ext cx="4464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     </a:t>
            </a:r>
            <a:r>
              <a:rPr lang="sk-SK" sz="2200" b="1" dirty="0" err="1" smtClean="0">
                <a:ln>
                  <a:solidFill>
                    <a:srgbClr val="009900"/>
                  </a:solidFill>
                </a:ln>
              </a:rPr>
              <a:t>p.uč</a:t>
            </a:r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. Lukáčová a </a:t>
            </a:r>
            <a:r>
              <a:rPr lang="sk-SK" sz="2200" b="1" dirty="0" err="1" smtClean="0">
                <a:ln>
                  <a:solidFill>
                    <a:srgbClr val="009900"/>
                  </a:solidFill>
                </a:ln>
              </a:rPr>
              <a:t>p.uč</a:t>
            </a:r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. </a:t>
            </a:r>
            <a:r>
              <a:rPr lang="sk-SK" sz="2200" b="1" dirty="0" err="1" smtClean="0">
                <a:ln>
                  <a:solidFill>
                    <a:srgbClr val="009900"/>
                  </a:solidFill>
                </a:ln>
              </a:rPr>
              <a:t>Slimáková</a:t>
            </a:r>
            <a:endParaRPr lang="sk-SK" sz="22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4860032" y="6165304"/>
            <a:ext cx="3672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 err="1" smtClean="0">
                <a:ln>
                  <a:solidFill>
                    <a:srgbClr val="009900"/>
                  </a:solidFill>
                </a:ln>
              </a:rPr>
              <a:t>p.uč</a:t>
            </a:r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. Filová a </a:t>
            </a:r>
            <a:r>
              <a:rPr lang="sk-SK" sz="2200" b="1" dirty="0" err="1" smtClean="0">
                <a:ln>
                  <a:solidFill>
                    <a:srgbClr val="009900"/>
                  </a:solidFill>
                </a:ln>
              </a:rPr>
              <a:t>p.uč</a:t>
            </a:r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. </a:t>
            </a:r>
            <a:r>
              <a:rPr lang="sk-SK" sz="2200" b="1" dirty="0" err="1" smtClean="0">
                <a:ln>
                  <a:solidFill>
                    <a:srgbClr val="009900"/>
                  </a:solidFill>
                </a:ln>
              </a:rPr>
              <a:t>Demková</a:t>
            </a:r>
            <a:endParaRPr lang="sk-SK" sz="22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6140" t="5476" r="4386" b="8006"/>
          <a:stretch>
            <a:fillRect/>
          </a:stretch>
        </p:blipFill>
        <p:spPr>
          <a:xfrm>
            <a:off x="179512" y="188640"/>
            <a:ext cx="8678800" cy="6480720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pic>
        <p:nvPicPr>
          <p:cNvPr id="5" name="Picture 2" descr="P9160328"/>
          <p:cNvPicPr>
            <a:picLocks noChangeAspect="1" noChangeArrowheads="1"/>
          </p:cNvPicPr>
          <p:nvPr/>
        </p:nvPicPr>
        <p:blipFill>
          <a:blip r:embed="rId3" cstate="print"/>
          <a:srcRect l="4909" t="9604" b="18565"/>
          <a:stretch>
            <a:fillRect/>
          </a:stretch>
        </p:blipFill>
        <p:spPr bwMode="auto">
          <a:xfrm>
            <a:off x="2731116" y="764704"/>
            <a:ext cx="3358420" cy="221970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8" name="Obdĺžnik 7"/>
          <p:cNvSpPr/>
          <p:nvPr/>
        </p:nvSpPr>
        <p:spPr>
          <a:xfrm>
            <a:off x="539552" y="1484784"/>
            <a:ext cx="22145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4800" b="1" cap="none" spc="0" dirty="0" smtClean="0">
                <a:ln>
                  <a:solidFill>
                    <a:srgbClr val="009900"/>
                  </a:solidFill>
                </a:ln>
                <a:effectLst/>
              </a:rPr>
              <a:t>    1893</a:t>
            </a:r>
            <a:endParaRPr lang="sk-SK" sz="4800" b="1" cap="none" spc="0" dirty="0">
              <a:ln>
                <a:solidFill>
                  <a:srgbClr val="009900"/>
                </a:solidFill>
              </a:ln>
              <a:effectLst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6084168" y="1484784"/>
            <a:ext cx="1843709" cy="8389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4800" b="1" cap="none" spc="0" dirty="0" smtClean="0">
                <a:ln>
                  <a:solidFill>
                    <a:srgbClr val="009900"/>
                  </a:solidFill>
                </a:ln>
                <a:effectLst/>
              </a:rPr>
              <a:t>2013</a:t>
            </a:r>
            <a:endParaRPr lang="sk-SK" sz="4800" b="1" cap="none" spc="0" dirty="0">
              <a:ln>
                <a:solidFill>
                  <a:srgbClr val="009900"/>
                </a:solidFill>
              </a:ln>
              <a:effectLst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395536" y="2924944"/>
            <a:ext cx="806489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6400" b="1" cap="none" spc="0" dirty="0" smtClean="0">
                <a:effectLst/>
                <a:latin typeface="Monotype Corsiva" pitchFamily="66" charset="0"/>
              </a:rPr>
              <a:t>120. výročie </a:t>
            </a:r>
          </a:p>
          <a:p>
            <a:pPr algn="ctr"/>
            <a:r>
              <a:rPr lang="sk-SK" sz="6400" b="1" cap="none" spc="0" dirty="0" smtClean="0">
                <a:effectLst/>
                <a:latin typeface="Monotype Corsiva" pitchFamily="66" charset="0"/>
              </a:rPr>
              <a:t>založenia </a:t>
            </a:r>
          </a:p>
          <a:p>
            <a:pPr algn="ctr"/>
            <a:r>
              <a:rPr lang="sk-SK" sz="6400" b="1" cap="none" spc="0" dirty="0" smtClean="0">
                <a:effectLst/>
                <a:latin typeface="Monotype Corsiva" pitchFamily="66" charset="0"/>
              </a:rPr>
              <a:t>Materskej školy v Liskovej</a:t>
            </a:r>
            <a:endParaRPr lang="sk-SK" sz="6400" b="1" cap="none" spc="0" dirty="0">
              <a:effectLst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88640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395536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b="1" dirty="0" smtClean="0"/>
              <a:t> </a:t>
            </a:r>
            <a:endParaRPr lang="sk-SK" sz="4000" dirty="0"/>
          </a:p>
        </p:txBody>
      </p:sp>
      <p:sp>
        <p:nvSpPr>
          <p:cNvPr id="9" name="BlokTextu 8"/>
          <p:cNvSpPr txBox="1"/>
          <p:nvPr/>
        </p:nvSpPr>
        <p:spPr>
          <a:xfrm>
            <a:off x="395536" y="332656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smtClean="0"/>
              <a:t>r.1990- presťahovanie </a:t>
            </a:r>
            <a:r>
              <a:rPr lang="sk-SK" sz="4000" b="1" dirty="0" smtClean="0"/>
              <a:t>materskej školy do novej budovy</a:t>
            </a:r>
            <a:endParaRPr lang="sk-SK" sz="40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28000" r="-579" b="73858"/>
          <a:stretch>
            <a:fillRect/>
          </a:stretch>
        </p:blipFill>
        <p:spPr bwMode="auto">
          <a:xfrm>
            <a:off x="395536" y="1844824"/>
            <a:ext cx="3168352" cy="2138638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5926" r="3059" b="64192"/>
          <a:stretch>
            <a:fillRect/>
          </a:stretch>
        </p:blipFill>
        <p:spPr bwMode="auto">
          <a:xfrm>
            <a:off x="467544" y="4293096"/>
            <a:ext cx="3092673" cy="2110868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 cstate="print"/>
          <a:srcRect l="34065" t="5683" r="14286" b="69963"/>
          <a:stretch>
            <a:fillRect/>
          </a:stretch>
        </p:blipFill>
        <p:spPr bwMode="auto">
          <a:xfrm>
            <a:off x="3851920" y="2636912"/>
            <a:ext cx="4512501" cy="2880320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BlokTextu 13"/>
          <p:cNvSpPr txBox="1"/>
          <p:nvPr/>
        </p:nvSpPr>
        <p:spPr>
          <a:xfrm>
            <a:off x="3851920" y="1628800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Zrekonštruovaná budova bývalej ZŠ. MŠ tu pôsobí dodnes.</a:t>
            </a:r>
            <a:endParaRPr lang="sk-SK" sz="22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3635896" y="5661248"/>
            <a:ext cx="5508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Kolektív pedagogických a prevádzkových zamestnancov, pôsobiacich v 90-tych rokoch.</a:t>
            </a:r>
            <a:endParaRPr lang="sk-SK" sz="22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88640"/>
            <a:ext cx="8821644" cy="652650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27609" t="1665" r="29001" b="71692"/>
          <a:stretch>
            <a:fillRect/>
          </a:stretch>
        </p:blipFill>
        <p:spPr bwMode="auto">
          <a:xfrm>
            <a:off x="4786314" y="928670"/>
            <a:ext cx="3888432" cy="2592289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37672" t="4651" r="454" b="36441"/>
          <a:stretch>
            <a:fillRect/>
          </a:stretch>
        </p:blipFill>
        <p:spPr bwMode="auto">
          <a:xfrm>
            <a:off x="571472" y="3786190"/>
            <a:ext cx="3960440" cy="2736304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 l="35601" t="-920" r="4615" b="71474"/>
          <a:stretch>
            <a:fillRect/>
          </a:stretch>
        </p:blipFill>
        <p:spPr bwMode="auto">
          <a:xfrm>
            <a:off x="571472" y="928670"/>
            <a:ext cx="3888432" cy="2592288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30991" t="2498" r="5885" b="66690"/>
          <a:stretch>
            <a:fillRect/>
          </a:stretch>
        </p:blipFill>
        <p:spPr bwMode="auto">
          <a:xfrm>
            <a:off x="4786314" y="3786190"/>
            <a:ext cx="4032448" cy="2736304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BlokTextu 17"/>
          <p:cNvSpPr txBox="1"/>
          <p:nvPr/>
        </p:nvSpPr>
        <p:spPr>
          <a:xfrm>
            <a:off x="251520" y="214290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Školské a mimoškolské akcie v 90-tych rokoch</a:t>
            </a:r>
            <a:endParaRPr lang="sk-SK" sz="36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214282" y="142852"/>
            <a:ext cx="8787444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285728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395536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b="1" dirty="0" smtClean="0"/>
              <a:t> </a:t>
            </a:r>
            <a:endParaRPr lang="sk-SK" sz="4000" dirty="0"/>
          </a:p>
        </p:txBody>
      </p:sp>
      <p:sp>
        <p:nvSpPr>
          <p:cNvPr id="9" name="BlokTextu 8"/>
          <p:cNvSpPr txBox="1"/>
          <p:nvPr/>
        </p:nvSpPr>
        <p:spPr>
          <a:xfrm>
            <a:off x="251520" y="332656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/>
              <a:t>Interiér a exteriér v novej budove MŠ.</a:t>
            </a:r>
            <a:endParaRPr lang="sk-SK" sz="4000" b="1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2254" t="63676" r="27858"/>
          <a:stretch>
            <a:fillRect/>
          </a:stretch>
        </p:blipFill>
        <p:spPr bwMode="auto">
          <a:xfrm flipV="1">
            <a:off x="5072066" y="1428736"/>
            <a:ext cx="3573610" cy="2514190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/>
          <a:srcRect l="1424" t="65863" r="31625" b="-20"/>
          <a:stretch>
            <a:fillRect/>
          </a:stretch>
        </p:blipFill>
        <p:spPr bwMode="auto">
          <a:xfrm flipV="1">
            <a:off x="4000496" y="4214818"/>
            <a:ext cx="3440994" cy="2376221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BlokTextu 19"/>
          <p:cNvSpPr txBox="1"/>
          <p:nvPr/>
        </p:nvSpPr>
        <p:spPr>
          <a:xfrm>
            <a:off x="7572396" y="4500570"/>
            <a:ext cx="20162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Červená  modrá a zelená </a:t>
            </a:r>
          </a:p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trieda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 l="2604" t="23437" r="6250" b="1367"/>
          <a:stretch>
            <a:fillRect/>
          </a:stretch>
        </p:blipFill>
        <p:spPr bwMode="auto">
          <a:xfrm>
            <a:off x="928662" y="3714752"/>
            <a:ext cx="2662689" cy="2928958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 l="2368" r="13787" b="12207"/>
          <a:stretch>
            <a:fillRect/>
          </a:stretch>
        </p:blipFill>
        <p:spPr bwMode="auto">
          <a:xfrm>
            <a:off x="1714479" y="1142984"/>
            <a:ext cx="3001627" cy="2357454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BlokTextu 12"/>
          <p:cNvSpPr txBox="1"/>
          <p:nvPr/>
        </p:nvSpPr>
        <p:spPr>
          <a:xfrm>
            <a:off x="357158" y="1428736"/>
            <a:ext cx="1214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Školská záhrada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214282" y="142852"/>
            <a:ext cx="8787444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285728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395536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b="1" dirty="0" smtClean="0"/>
              <a:t> </a:t>
            </a:r>
            <a:endParaRPr lang="sk-SK" sz="4000" dirty="0"/>
          </a:p>
        </p:txBody>
      </p:sp>
      <p:sp>
        <p:nvSpPr>
          <p:cNvPr id="11" name="BlokTextu 10"/>
          <p:cNvSpPr txBox="1"/>
          <p:nvPr/>
        </p:nvSpPr>
        <p:spPr>
          <a:xfrm>
            <a:off x="571472" y="214290"/>
            <a:ext cx="5715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/>
              <a:t>Spolupráca ZŠ a MŠ</a:t>
            </a:r>
            <a:endParaRPr lang="sk-SK" sz="4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5946" r="1883" b="7838"/>
          <a:stretch>
            <a:fillRect/>
          </a:stretch>
        </p:blipFill>
        <p:spPr bwMode="auto">
          <a:xfrm>
            <a:off x="428596" y="1142984"/>
            <a:ext cx="3429024" cy="2260039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6364"/>
          <a:stretch>
            <a:fillRect/>
          </a:stretch>
        </p:blipFill>
        <p:spPr bwMode="auto">
          <a:xfrm>
            <a:off x="3571868" y="4357694"/>
            <a:ext cx="2500330" cy="2242346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t="2870" r="11602"/>
          <a:stretch>
            <a:fillRect/>
          </a:stretch>
        </p:blipFill>
        <p:spPr bwMode="auto">
          <a:xfrm>
            <a:off x="5929322" y="3571876"/>
            <a:ext cx="2857520" cy="2102058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7" y="1019016"/>
            <a:ext cx="3500463" cy="2343529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 l="15630" t="5836" r="10125"/>
          <a:stretch>
            <a:fillRect/>
          </a:stretch>
        </p:blipFill>
        <p:spPr bwMode="auto">
          <a:xfrm>
            <a:off x="357158" y="4085280"/>
            <a:ext cx="2928958" cy="2486992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BlokTextu 12"/>
          <p:cNvSpPr txBox="1"/>
          <p:nvPr/>
        </p:nvSpPr>
        <p:spPr>
          <a:xfrm>
            <a:off x="7858148" y="2214554"/>
            <a:ext cx="1428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Návšteva budúcich prvákov </a:t>
            </a:r>
          </a:p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v ZŠ </a:t>
            </a:r>
            <a:endParaRPr lang="sk-SK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6429388" y="5929330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Zápis detí do ZŠ</a:t>
            </a:r>
            <a:endParaRPr lang="sk-SK" sz="20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3500430" y="3214686"/>
            <a:ext cx="2071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b="1" dirty="0" smtClean="0"/>
          </a:p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Spoločné akcie MŠ so ZŠ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142844" y="3429000"/>
            <a:ext cx="285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     </a:t>
            </a:r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Odovzdávanie        </a:t>
            </a:r>
          </a:p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     osvedčení predškolákom</a:t>
            </a:r>
            <a:endParaRPr lang="sk-SK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249052" y="188640"/>
            <a:ext cx="8787444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285728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395536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b="1" dirty="0" smtClean="0"/>
              <a:t> </a:t>
            </a:r>
            <a:endParaRPr lang="sk-SK" sz="4000" dirty="0"/>
          </a:p>
        </p:txBody>
      </p:sp>
      <p:pic>
        <p:nvPicPr>
          <p:cNvPr id="1027" name="Obrázok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2143116"/>
            <a:ext cx="1647825" cy="895350"/>
          </a:xfrm>
          <a:prstGeom prst="rect">
            <a:avLst/>
          </a:prstGeom>
          <a:noFill/>
        </p:spPr>
      </p:pic>
      <p:pic>
        <p:nvPicPr>
          <p:cNvPr id="1026" name="Obrázok 2" descr="SLNIEK~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285860"/>
            <a:ext cx="2657470" cy="2214558"/>
          </a:xfrm>
          <a:prstGeom prst="rect">
            <a:avLst/>
          </a:prstGeom>
          <a:noFill/>
        </p:spPr>
      </p:pic>
      <p:pic>
        <p:nvPicPr>
          <p:cNvPr id="1025" name="Obrázok 1" descr="stock vector : this is seamless ornamental pattern for kids, magazines , web sites, textile industry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 t="70151" r="1297" b="11040"/>
          <a:stretch>
            <a:fillRect/>
          </a:stretch>
        </p:blipFill>
        <p:spPr bwMode="auto">
          <a:xfrm>
            <a:off x="1500166" y="5357826"/>
            <a:ext cx="6224588" cy="1209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352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142844" y="3357562"/>
            <a:ext cx="975522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2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sk-SK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„</a:t>
            </a:r>
            <a:r>
              <a:rPr kumimoji="0" lang="sk-SK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Nad Liskovou slnko svieti, pozn</a:t>
            </a:r>
            <a:r>
              <a:rPr kumimoji="0" lang="sk-SK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vať svet vol</a:t>
            </a:r>
            <a:r>
              <a:rPr kumimoji="0" lang="sk-SK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deti</a:t>
            </a:r>
            <a:r>
              <a:rPr kumimoji="0" lang="sk-SK" sz="2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“</a:t>
            </a:r>
            <a:endParaRPr kumimoji="0" lang="sk-SK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                       </a:t>
            </a:r>
            <a:r>
              <a:rPr lang="sk-SK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sk-SK" sz="2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sk-SK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Š</a:t>
            </a:r>
            <a:r>
              <a:rPr kumimoji="0" lang="sk-SK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kolský vzdel</a:t>
            </a:r>
            <a:r>
              <a:rPr kumimoji="0" lang="sk-SK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sk-SK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vac</a:t>
            </a:r>
            <a:r>
              <a:rPr kumimoji="0" lang="sk-SK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kumimoji="0" lang="sk-SK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 program </a:t>
            </a:r>
            <a:endParaRPr kumimoji="0" lang="sk-SK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        </a:t>
            </a:r>
            <a:r>
              <a:rPr kumimoji="0" lang="sk-SK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Calibri" pitchFamily="34" charset="0"/>
                <a:cs typeface="Times New Roman" pitchFamily="18" charset="0"/>
              </a:rPr>
              <a:t>„POZNÁVAME SO SLNIEČKOM“</a:t>
            </a:r>
            <a:endParaRPr kumimoji="0" lang="sk-SK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1150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500034" y="214290"/>
            <a:ext cx="8501122" cy="107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Výchova a vzdelávanie sa od r.2008 realizuje podľa Školského vzdelávacieho programu.</a:t>
            </a:r>
            <a:endParaRPr lang="sk-SK" sz="32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1663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1071546"/>
            <a:ext cx="2755958" cy="1938521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786190"/>
            <a:ext cx="2000264" cy="2667018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t="22516" r="7216"/>
          <a:stretch>
            <a:fillRect/>
          </a:stretch>
        </p:blipFill>
        <p:spPr bwMode="auto">
          <a:xfrm>
            <a:off x="3643306" y="1071546"/>
            <a:ext cx="2108076" cy="2347090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/>
          <a:srcRect l="29605" t="11653" r="4119"/>
          <a:stretch>
            <a:fillRect/>
          </a:stretch>
        </p:blipFill>
        <p:spPr bwMode="auto">
          <a:xfrm>
            <a:off x="500034" y="1071546"/>
            <a:ext cx="2863148" cy="2517575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4000504"/>
            <a:ext cx="3204360" cy="2403484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388" y="3357562"/>
            <a:ext cx="2303876" cy="3071834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BlokTextu 10"/>
          <p:cNvSpPr txBox="1"/>
          <p:nvPr/>
        </p:nvSpPr>
        <p:spPr>
          <a:xfrm>
            <a:off x="428596" y="285728"/>
            <a:ext cx="7715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/>
              <a:t>Rekonštrukcie budovy a ihriska</a:t>
            </a:r>
            <a:endParaRPr lang="sk-SK" sz="4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88640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80728"/>
            <a:ext cx="4032448" cy="5544616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 l="9525" r="3163" b="50912"/>
          <a:stretch>
            <a:fillRect/>
          </a:stretch>
        </p:blipFill>
        <p:spPr bwMode="auto">
          <a:xfrm flipV="1">
            <a:off x="4644008" y="1772816"/>
            <a:ext cx="3960440" cy="3013795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BlokTextu 19"/>
          <p:cNvSpPr txBox="1"/>
          <p:nvPr/>
        </p:nvSpPr>
        <p:spPr>
          <a:xfrm>
            <a:off x="395536" y="2606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Deti a pani učiteľky v </a:t>
            </a:r>
            <a:r>
              <a:rPr lang="sk-SK" sz="3600" b="1" dirty="0" err="1" smtClean="0"/>
              <a:t>šk.roku</a:t>
            </a:r>
            <a:r>
              <a:rPr lang="sk-SK" sz="3600" b="1" dirty="0" smtClean="0"/>
              <a:t> 1999/2000</a:t>
            </a:r>
            <a:endParaRPr lang="sk-SK" sz="3600" b="1" dirty="0"/>
          </a:p>
        </p:txBody>
      </p:sp>
      <p:sp>
        <p:nvSpPr>
          <p:cNvPr id="21" name="BlokTextu 20"/>
          <p:cNvSpPr txBox="1"/>
          <p:nvPr/>
        </p:nvSpPr>
        <p:spPr>
          <a:xfrm>
            <a:off x="4644008" y="908720"/>
            <a:ext cx="4283968" cy="72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Najmladšia veková skupina</a:t>
            </a:r>
          </a:p>
          <a:p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p.uč</a:t>
            </a:r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. </a:t>
            </a:r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Bendisová</a:t>
            </a:r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, chýba </a:t>
            </a:r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p.uč</a:t>
            </a:r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. Lukáčová</a:t>
            </a:r>
            <a:endParaRPr lang="sk-SK" sz="20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4644008" y="5877272"/>
            <a:ext cx="4283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Najstaršia veková skupina</a:t>
            </a:r>
          </a:p>
          <a:p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p.uč</a:t>
            </a:r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. </a:t>
            </a:r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Sliačanová</a:t>
            </a:r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, chýba </a:t>
            </a:r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p.uč</a:t>
            </a:r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. Kubalová</a:t>
            </a:r>
            <a:endParaRPr lang="sk-SK" sz="20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4644008" y="4869160"/>
            <a:ext cx="4499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Stredná veková skupina</a:t>
            </a:r>
          </a:p>
          <a:p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p.riaditeľka</a:t>
            </a:r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 </a:t>
            </a:r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Hamacková</a:t>
            </a:r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, </a:t>
            </a:r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p.uč</a:t>
            </a:r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. </a:t>
            </a:r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Demková</a:t>
            </a:r>
            <a:endParaRPr lang="sk-SK" sz="20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214282" y="214290"/>
            <a:ext cx="8715436" cy="6429420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539552" y="332656"/>
            <a:ext cx="82089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r.1893-vznik štátnej materskej školy v Liskovej</a:t>
            </a:r>
          </a:p>
          <a:p>
            <a:r>
              <a:rPr lang="sk-SK" sz="3200" b="1" dirty="0" smtClean="0"/>
              <a:t>(detská </a:t>
            </a:r>
            <a:r>
              <a:rPr lang="sk-SK" sz="3200" b="1" dirty="0" err="1" smtClean="0"/>
              <a:t>opatrovňa-úvoda</a:t>
            </a:r>
            <a:r>
              <a:rPr lang="sk-SK" sz="3200" b="1" dirty="0" smtClean="0"/>
              <a:t>)</a:t>
            </a:r>
            <a:endParaRPr lang="sk-SK" sz="3200" b="1" dirty="0"/>
          </a:p>
        </p:txBody>
      </p:sp>
      <p:pic>
        <p:nvPicPr>
          <p:cNvPr id="9" name="Obrázok 8" descr="Terezia Brunswicková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556792"/>
            <a:ext cx="1977008" cy="2349624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10" name="Zástupný symbol obsahu 5" descr="Škôlka v Banskej Bystrici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220072" y="1556792"/>
            <a:ext cx="2656627" cy="1764000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683568" y="3773070"/>
            <a:ext cx="788538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endParaRPr kumimoji="0" lang="sk-SK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sk-SK" sz="2200" b="1" i="0" u="none" strike="noStrike" cap="none" normalizeH="0" baseline="0" dirty="0" smtClean="0"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Prvé učiteľky štátnej materskej školy v Liskovej</a:t>
            </a:r>
            <a:endParaRPr kumimoji="0" lang="sk-SK" sz="2200" b="0" i="0" u="none" strike="noStrike" cap="none" normalizeH="0" baseline="0" dirty="0" smtClean="0"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sk-SK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1893-1899	Jozefína </a:t>
            </a:r>
            <a:r>
              <a:rPr kumimoji="0" lang="sk-SK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Bauerová</a:t>
            </a:r>
            <a:endParaRPr kumimoji="0" lang="sk-SK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sk-SK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1899-1906	Mária </a:t>
            </a:r>
            <a:r>
              <a:rPr kumimoji="0" lang="sk-SK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Blaškovičová</a:t>
            </a:r>
            <a:endParaRPr kumimoji="0" lang="sk-SK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sk-SK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1906-1914	</a:t>
            </a:r>
            <a:r>
              <a:rPr kumimoji="0" lang="sk-SK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Izabella</a:t>
            </a:r>
            <a:r>
              <a:rPr kumimoji="0" lang="sk-SK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D</a:t>
            </a:r>
            <a:r>
              <a:rPr lang="sk-SK" sz="2200" dirty="0" err="1" smtClean="0">
                <a:ea typeface="Times New Roman" pitchFamily="18" charset="0"/>
                <a:cs typeface="Arial" pitchFamily="34" charset="0"/>
                <a:sym typeface="Times New Roman" pitchFamily="18" charset="0"/>
              </a:rPr>
              <a:t>oriová</a:t>
            </a:r>
            <a:endParaRPr kumimoji="0" lang="sk-SK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  <a:sym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sk-SK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sym typeface="Times New Roman" pitchFamily="18" charset="0"/>
              </a:rPr>
              <a:t>1914-1918	Gabriela Dvorská</a:t>
            </a:r>
            <a:endParaRPr kumimoji="0" lang="sk-SK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  <a:sym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sk-SK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sym typeface="Times New Roman" pitchFamily="18" charset="0"/>
              </a:rPr>
              <a:t>1918-1918	Mária </a:t>
            </a:r>
            <a:r>
              <a:rPr kumimoji="0" lang="sk-SK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sym typeface="Times New Roman" pitchFamily="18" charset="0"/>
              </a:rPr>
              <a:t>Jesenská</a:t>
            </a:r>
            <a:endParaRPr lang="sk-SK" sz="2200" dirty="0" smtClean="0">
              <a:ea typeface="Times New Roman" pitchFamily="18" charset="0"/>
              <a:cs typeface="Arial" pitchFamily="34" charset="0"/>
              <a:sym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sk-SK" sz="2800" b="1" i="0" u="none" strike="noStrike" cap="none" normalizeH="0" baseline="0" dirty="0" smtClean="0">
                <a:ln>
                  <a:solidFill>
                    <a:srgbClr val="009900"/>
                  </a:solidFill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sym typeface="Times New Roman" pitchFamily="18" charset="0"/>
              </a:rPr>
              <a:t>             1918- Štátna</a:t>
            </a:r>
            <a:r>
              <a:rPr kumimoji="0" lang="sk-SK" sz="2800" b="1" i="0" u="none" strike="noStrike" cap="none" normalizeH="0" dirty="0" smtClean="0">
                <a:ln>
                  <a:solidFill>
                    <a:srgbClr val="009900"/>
                  </a:solidFill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  <a:sym typeface="Times New Roman" pitchFamily="18" charset="0"/>
              </a:rPr>
              <a:t> materská škola zrušená</a:t>
            </a:r>
            <a:endParaRPr kumimoji="0" lang="sk-SK" sz="2800" b="1" i="0" u="none" strike="noStrike" cap="none" normalizeH="0" baseline="0" dirty="0" smtClean="0">
              <a:ln>
                <a:solidFill>
                  <a:srgbClr val="009900"/>
                </a:solidFill>
              </a:ln>
              <a:solidFill>
                <a:schemeClr val="tx1"/>
              </a:solidFill>
              <a:effectLst/>
              <a:ea typeface="Times New Roman" pitchFamily="18" charset="0"/>
              <a:cs typeface="Arial" pitchFamily="34" charset="0"/>
              <a:sym typeface="Times New Roman" pitchFamily="18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851920" y="3356992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       Prvá detská „</a:t>
            </a:r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opatrovňa</a:t>
            </a:r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“ dnešná MŠ na  </a:t>
            </a:r>
          </a:p>
          <a:p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       ulici </a:t>
            </a:r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Lazovná</a:t>
            </a:r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 32 v Banskej Bystrici</a:t>
            </a:r>
            <a:endParaRPr lang="sk-SK" sz="20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843808" y="1412776"/>
            <a:ext cx="2304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000" b="1" dirty="0" smtClean="0">
              <a:ln>
                <a:solidFill>
                  <a:srgbClr val="009900"/>
                </a:solidFill>
              </a:ln>
            </a:endParaRPr>
          </a:p>
          <a:p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Zakladateľka prvých  detských </a:t>
            </a:r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opatrovní</a:t>
            </a:r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  </a:t>
            </a:r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Mária-Terézia</a:t>
            </a:r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 </a:t>
            </a:r>
            <a:r>
              <a:rPr lang="sk-SK" sz="2000" b="1" dirty="0" err="1" smtClean="0">
                <a:ln>
                  <a:solidFill>
                    <a:srgbClr val="009900"/>
                  </a:solidFill>
                </a:ln>
              </a:rPr>
              <a:t>Brunšviková</a:t>
            </a:r>
            <a:endParaRPr lang="sk-SK" sz="20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1663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15" name="Obrázok 2" descr="SLNIEK~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32656"/>
            <a:ext cx="3026212" cy="2521843"/>
          </a:xfrm>
          <a:prstGeom prst="rect">
            <a:avLst/>
          </a:prstGeom>
          <a:noFill/>
        </p:spPr>
      </p:pic>
      <p:pic>
        <p:nvPicPr>
          <p:cNvPr id="16" name="Obrázok 1" descr="stock vector : this is seamless ornamental pattern for kids, magazines , web sites, textile industry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70151" r="1297" b="11040"/>
          <a:stretch>
            <a:fillRect/>
          </a:stretch>
        </p:blipFill>
        <p:spPr bwMode="auto">
          <a:xfrm>
            <a:off x="1115616" y="4797152"/>
            <a:ext cx="6745725" cy="1639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BlokTextu 16"/>
          <p:cNvSpPr txBox="1"/>
          <p:nvPr/>
        </p:nvSpPr>
        <p:spPr>
          <a:xfrm>
            <a:off x="3275856" y="980729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i="1" dirty="0" smtClean="0">
                <a:ln>
                  <a:solidFill>
                    <a:srgbClr val="009900"/>
                  </a:solidFill>
                </a:ln>
              </a:rPr>
              <a:t>„Nad Liskovou slnko svieti, poznávať svet volá deti.“</a:t>
            </a:r>
            <a:endParaRPr lang="sk-SK" sz="2800" b="1" i="1" dirty="0">
              <a:ln>
                <a:solidFill>
                  <a:srgbClr val="009900"/>
                </a:solidFill>
              </a:ln>
            </a:endParaRPr>
          </a:p>
        </p:txBody>
      </p:sp>
      <p:pic>
        <p:nvPicPr>
          <p:cNvPr id="19" name="Obrázok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67190" y="2420888"/>
            <a:ext cx="1912876" cy="1039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bdĺžnik 19"/>
          <p:cNvSpPr/>
          <p:nvPr/>
        </p:nvSpPr>
        <p:spPr>
          <a:xfrm>
            <a:off x="1907704" y="2852936"/>
            <a:ext cx="538493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1" cap="none" spc="0" dirty="0" smtClean="0">
                <a:ln w="10541" cmpd="sng">
                  <a:solidFill>
                    <a:srgbClr val="009900"/>
                  </a:solidFill>
                  <a:prstDash val="solid"/>
                </a:ln>
                <a:effectLst/>
              </a:rPr>
              <a:t>ZO ŽIVOTA </a:t>
            </a:r>
          </a:p>
          <a:p>
            <a:pPr algn="ctr"/>
            <a:r>
              <a:rPr lang="sk-SK" sz="5400" b="1" cap="none" spc="0" dirty="0" smtClean="0">
                <a:ln w="10541" cmpd="sng">
                  <a:solidFill>
                    <a:srgbClr val="009900"/>
                  </a:solidFill>
                  <a:prstDash val="solid"/>
                </a:ln>
                <a:effectLst/>
              </a:rPr>
              <a:t>MATERSKEJ ŠKOLY</a:t>
            </a:r>
            <a:endParaRPr lang="sk-SK" sz="5400" b="1" cap="none" spc="0" dirty="0">
              <a:ln w="10541" cmpd="sng">
                <a:solidFill>
                  <a:srgbClr val="009900"/>
                </a:solidFill>
                <a:prstDash val="solid"/>
              </a:ln>
              <a:effectLst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1663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sp>
        <p:nvSpPr>
          <p:cNvPr id="10" name="BlokTextu 9"/>
          <p:cNvSpPr txBox="1"/>
          <p:nvPr/>
        </p:nvSpPr>
        <p:spPr>
          <a:xfrm>
            <a:off x="179512" y="188640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/>
              <a:t>Niektoré úspechy detí na športových </a:t>
            </a:r>
          </a:p>
          <a:p>
            <a:r>
              <a:rPr lang="sk-SK" sz="4000" b="1" dirty="0" smtClean="0"/>
              <a:t>a výtvarných súťažiach.</a:t>
            </a:r>
            <a:endParaRPr lang="sk-SK" sz="4000" b="1" dirty="0"/>
          </a:p>
        </p:txBody>
      </p:sp>
      <p:pic>
        <p:nvPicPr>
          <p:cNvPr id="11" name="Obrázok 10" descr="C:\StarePC\Fotky 12-13\VV súťaž\SAM_3387.JPG"/>
          <p:cNvPicPr>
            <a:picLocks noChangeAspect="1"/>
          </p:cNvPicPr>
          <p:nvPr/>
        </p:nvPicPr>
        <p:blipFill>
          <a:blip r:embed="rId3" cstate="print"/>
          <a:srcRect b="2764"/>
          <a:stretch>
            <a:fillRect/>
          </a:stretch>
        </p:blipFill>
        <p:spPr bwMode="auto">
          <a:xfrm>
            <a:off x="3059832" y="4221088"/>
            <a:ext cx="3062852" cy="2232248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Obrázok 12" descr="SAM_5117"/>
          <p:cNvPicPr>
            <a:picLocks noChangeAspect="1"/>
          </p:cNvPicPr>
          <p:nvPr/>
        </p:nvPicPr>
        <p:blipFill>
          <a:blip r:embed="rId4" cstate="print"/>
          <a:srcRect l="8772" t="6954" r="36842" b="9601"/>
          <a:stretch>
            <a:fillRect/>
          </a:stretch>
        </p:blipFill>
        <p:spPr bwMode="auto">
          <a:xfrm>
            <a:off x="323528" y="2636912"/>
            <a:ext cx="2232248" cy="2592288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Picture 2" descr="SAM_2978"/>
          <p:cNvPicPr>
            <a:picLocks noChangeAspect="1" noChangeArrowheads="1"/>
          </p:cNvPicPr>
          <p:nvPr/>
        </p:nvPicPr>
        <p:blipFill>
          <a:blip r:embed="rId5" cstate="print"/>
          <a:srcRect l="3362" t="11213" r="5871" b="17023"/>
          <a:stretch>
            <a:fillRect/>
          </a:stretch>
        </p:blipFill>
        <p:spPr bwMode="auto">
          <a:xfrm>
            <a:off x="2771800" y="1700808"/>
            <a:ext cx="3766919" cy="2232248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l="21709" t="11607" r="21954" b="6295"/>
          <a:stretch>
            <a:fillRect/>
          </a:stretch>
        </p:blipFill>
        <p:spPr bwMode="auto">
          <a:xfrm>
            <a:off x="6876256" y="1412776"/>
            <a:ext cx="2014106" cy="3913121"/>
          </a:xfrm>
          <a:prstGeom prst="rect">
            <a:avLst/>
          </a:prstGeom>
          <a:ln w="88900" cap="sq" cmpd="thickThin">
            <a:solidFill>
              <a:srgbClr val="7ACC4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1" name="BlokTextu 20"/>
          <p:cNvSpPr txBox="1"/>
          <p:nvPr/>
        </p:nvSpPr>
        <p:spPr>
          <a:xfrm>
            <a:off x="251520" y="1700808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n>
                  <a:solidFill>
                    <a:srgbClr val="009900"/>
                  </a:solidFill>
                </a:ln>
              </a:rPr>
              <a:t>Enviroprojekt</a:t>
            </a:r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 a výtvarná súťaž 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179512" y="5445224"/>
            <a:ext cx="2736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Detská športová olympiáda v Ružomberku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6372200" y="5589240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Výtvarné súťaže, výstavy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16632"/>
            <a:ext cx="8715436" cy="6624736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sp>
        <p:nvSpPr>
          <p:cNvPr id="10" name="BlokTextu 9"/>
          <p:cNvSpPr txBox="1"/>
          <p:nvPr/>
        </p:nvSpPr>
        <p:spPr>
          <a:xfrm>
            <a:off x="179512" y="260648"/>
            <a:ext cx="8964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/>
              <a:t>Prezentácia materskej školy na verejnosti</a:t>
            </a:r>
            <a:endParaRPr lang="sk-SK" sz="4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0525" t="17705" r="17901" b="6642"/>
          <a:stretch>
            <a:fillRect/>
          </a:stretch>
        </p:blipFill>
        <p:spPr bwMode="auto">
          <a:xfrm>
            <a:off x="539552" y="3356992"/>
            <a:ext cx="3384376" cy="2808312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6282" r="4192"/>
          <a:stretch>
            <a:fillRect/>
          </a:stretch>
        </p:blipFill>
        <p:spPr bwMode="auto">
          <a:xfrm>
            <a:off x="6156176" y="1124744"/>
            <a:ext cx="2540777" cy="1872059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l="17277" t="28573" r="19899" b="4757"/>
          <a:stretch>
            <a:fillRect/>
          </a:stretch>
        </p:blipFill>
        <p:spPr bwMode="auto">
          <a:xfrm>
            <a:off x="5868144" y="4581128"/>
            <a:ext cx="2880320" cy="2016224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 l="9424" t="16667" r="4192" b="4757"/>
          <a:stretch>
            <a:fillRect/>
          </a:stretch>
        </p:blipFill>
        <p:spPr bwMode="auto">
          <a:xfrm>
            <a:off x="563556" y="1124744"/>
            <a:ext cx="3240360" cy="1944216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 l="31546" t="13324" r="5329" b="57014"/>
          <a:stretch>
            <a:fillRect/>
          </a:stretch>
        </p:blipFill>
        <p:spPr bwMode="auto">
          <a:xfrm>
            <a:off x="3419872" y="2735126"/>
            <a:ext cx="3085581" cy="1962634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BlokTextu 14"/>
          <p:cNvSpPr txBox="1"/>
          <p:nvPr/>
        </p:nvSpPr>
        <p:spPr>
          <a:xfrm>
            <a:off x="3851920" y="980728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&lt; vystúpenie detí na </a:t>
            </a:r>
          </a:p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   majstrovstvách </a:t>
            </a:r>
          </a:p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   Európy v jachtingu </a:t>
            </a:r>
            <a:endParaRPr lang="sk-SK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995936" y="4869160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folklórny festival Liptovské            hrkálky             &gt;</a:t>
            </a:r>
            <a:endParaRPr lang="sk-SK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6732240" y="3068960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&lt;  folklórne   </a:t>
            </a:r>
          </a:p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    slávnosti pod  </a:t>
            </a:r>
          </a:p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    Likavským      </a:t>
            </a:r>
          </a:p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    hradom</a:t>
            </a:r>
            <a:endParaRPr lang="sk-SK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3923928" y="206084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  oslavy 750. výročia   </a:t>
            </a:r>
          </a:p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  obce                       &gt;</a:t>
            </a:r>
            <a:endParaRPr lang="sk-SK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21" name="BlokTextu 20"/>
          <p:cNvSpPr txBox="1"/>
          <p:nvPr/>
        </p:nvSpPr>
        <p:spPr>
          <a:xfrm>
            <a:off x="467544" y="630932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ln>
                  <a:solidFill>
                    <a:srgbClr val="009900"/>
                  </a:solidFill>
                </a:ln>
              </a:rPr>
              <a:t>vystúpenie v divadelnej kaviarni</a:t>
            </a:r>
            <a:endParaRPr lang="sk-SK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214282" y="14285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8" name="Picture 2" descr="SAM_3801"/>
          <p:cNvPicPr>
            <a:picLocks noChangeAspect="1" noChangeArrowheads="1"/>
          </p:cNvPicPr>
          <p:nvPr/>
        </p:nvPicPr>
        <p:blipFill>
          <a:blip r:embed="rId3" cstate="print"/>
          <a:srcRect l="4888" t="4348" r="5496"/>
          <a:stretch>
            <a:fillRect/>
          </a:stretch>
        </p:blipFill>
        <p:spPr bwMode="auto">
          <a:xfrm>
            <a:off x="4786314" y="3643314"/>
            <a:ext cx="3816424" cy="2693099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Obrázok 8" descr="C:\StarePC\Fotky 11-12\Karneval\IMG_6716 (2).JPG"/>
          <p:cNvPicPr>
            <a:picLocks noChangeAspect="1"/>
          </p:cNvPicPr>
          <p:nvPr/>
        </p:nvPicPr>
        <p:blipFill>
          <a:blip r:embed="rId4" cstate="print"/>
          <a:srcRect l="3390" t="4461" r="3390" b="10783"/>
          <a:stretch>
            <a:fillRect/>
          </a:stretch>
        </p:blipFill>
        <p:spPr bwMode="auto">
          <a:xfrm>
            <a:off x="500034" y="3643314"/>
            <a:ext cx="3960440" cy="2736304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3" descr="SAM_3629"/>
          <p:cNvPicPr>
            <a:picLocks noChangeAspect="1" noChangeArrowheads="1"/>
          </p:cNvPicPr>
          <p:nvPr/>
        </p:nvPicPr>
        <p:blipFill>
          <a:blip r:embed="rId5" cstate="print"/>
          <a:srcRect l="7035" t="14080" r="6785" b="10831"/>
          <a:stretch>
            <a:fillRect/>
          </a:stretch>
        </p:blipFill>
        <p:spPr bwMode="auto">
          <a:xfrm>
            <a:off x="4786314" y="928670"/>
            <a:ext cx="3859180" cy="2520280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BlokTextu 14"/>
          <p:cNvSpPr txBox="1"/>
          <p:nvPr/>
        </p:nvSpPr>
        <p:spPr>
          <a:xfrm>
            <a:off x="539552" y="188640"/>
            <a:ext cx="54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/>
              <a:t>Rozprávkový karneval</a:t>
            </a:r>
            <a:endParaRPr lang="sk-SK" sz="4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/>
          <a:srcRect l="10866" t="20925"/>
          <a:stretch>
            <a:fillRect/>
          </a:stretch>
        </p:blipFill>
        <p:spPr bwMode="auto">
          <a:xfrm>
            <a:off x="571472" y="1000108"/>
            <a:ext cx="3933388" cy="2425685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595760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1663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09370"/>
            <a:ext cx="3648578" cy="2447846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000504"/>
            <a:ext cx="3664656" cy="2458633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571480"/>
            <a:ext cx="3622475" cy="2716855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571876"/>
            <a:ext cx="3696201" cy="2772000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BlokTextu 8"/>
          <p:cNvSpPr txBox="1"/>
          <p:nvPr/>
        </p:nvSpPr>
        <p:spPr>
          <a:xfrm>
            <a:off x="642910" y="285728"/>
            <a:ext cx="40005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/>
              <a:t>Deň Matiek</a:t>
            </a:r>
            <a:endParaRPr lang="sk-SK" sz="4400" b="1" dirty="0"/>
          </a:p>
        </p:txBody>
      </p:sp>
    </p:spTree>
    <p:extLst>
      <p:ext uri="{BB962C8B-B14F-4D97-AF65-F5344CB8AC3E}">
        <p14:creationId xmlns:p14="http://schemas.microsoft.com/office/powerpoint/2010/main" xmlns="" val="35957602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42844" y="71414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10" name="Picture 2" descr="PC190663"/>
          <p:cNvPicPr>
            <a:picLocks noChangeAspect="1" noChangeArrowheads="1"/>
          </p:cNvPicPr>
          <p:nvPr/>
        </p:nvPicPr>
        <p:blipFill>
          <a:blip r:embed="rId3" cstate="print"/>
          <a:srcRect l="4795" t="15612" r="8511" b="16258"/>
          <a:stretch>
            <a:fillRect/>
          </a:stretch>
        </p:blipFill>
        <p:spPr bwMode="auto">
          <a:xfrm>
            <a:off x="5572132" y="1454678"/>
            <a:ext cx="3236803" cy="2118337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Obrázok 12" descr="C:\StarePC\Fotky 11-12\Mikuláš\DSC_0540.JPG"/>
          <p:cNvPicPr>
            <a:picLocks noChangeAspect="1"/>
          </p:cNvPicPr>
          <p:nvPr/>
        </p:nvPicPr>
        <p:blipFill>
          <a:blip r:embed="rId4" cstate="print"/>
          <a:srcRect l="1923" t="5730" r="7693"/>
          <a:stretch>
            <a:fillRect/>
          </a:stretch>
        </p:blipFill>
        <p:spPr bwMode="auto">
          <a:xfrm>
            <a:off x="323528" y="4221088"/>
            <a:ext cx="3178656" cy="2225245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BlokTextu 14"/>
          <p:cNvSpPr txBox="1"/>
          <p:nvPr/>
        </p:nvSpPr>
        <p:spPr>
          <a:xfrm>
            <a:off x="395536" y="188640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/>
              <a:t>Vianoce a Mikuláš v materskej škole</a:t>
            </a:r>
            <a:endParaRPr lang="sk-SK" sz="40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 l="17490" t="2597" r="19729"/>
          <a:stretch>
            <a:fillRect/>
          </a:stretch>
        </p:blipFill>
        <p:spPr bwMode="auto">
          <a:xfrm>
            <a:off x="6372200" y="3789040"/>
            <a:ext cx="2290826" cy="2665842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BlokTextu 15"/>
          <p:cNvSpPr txBox="1"/>
          <p:nvPr/>
        </p:nvSpPr>
        <p:spPr>
          <a:xfrm>
            <a:off x="3143240" y="1285860"/>
            <a:ext cx="252028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Naša veľká vďaka patrí  do nebíčka </a:t>
            </a:r>
          </a:p>
          <a:p>
            <a:pPr algn="ctr"/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p. Alfonzovi Kubalovi, ktorí sa dlhé roky 6.12. premieňal na Mikuláša.</a:t>
            </a:r>
          </a:p>
          <a:p>
            <a:pPr algn="ctr"/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3563888" y="4221088"/>
            <a:ext cx="2880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Nášmu mladšiemu Mikulášovi </a:t>
            </a:r>
          </a:p>
          <a:p>
            <a:pPr algn="ctr"/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J. </a:t>
            </a:r>
            <a:r>
              <a:rPr lang="sk-SK" sz="2400" b="1" dirty="0" err="1" smtClean="0">
                <a:ln>
                  <a:solidFill>
                    <a:srgbClr val="009900"/>
                  </a:solidFill>
                </a:ln>
              </a:rPr>
              <a:t>Roštekovi</a:t>
            </a:r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 sa chceme tiež poďakovať za rozžiarené očká detí.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357298"/>
            <a:ext cx="3013876" cy="2260608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2621746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1663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4343" t="8686"/>
          <a:stretch>
            <a:fillRect/>
          </a:stretch>
        </p:blipFill>
        <p:spPr bwMode="auto">
          <a:xfrm>
            <a:off x="5436096" y="4077072"/>
            <a:ext cx="3172208" cy="2271144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Obrázok 6" descr="C:\Users\andrea\AppData\Local\Microsoft\Windows\Temporary Internet Files\Content.Word\SAM_2805.jpg"/>
          <p:cNvPicPr/>
          <p:nvPr/>
        </p:nvPicPr>
        <p:blipFill>
          <a:blip r:embed="rId4" cstate="print"/>
          <a:srcRect t="7527" r="2221"/>
          <a:stretch>
            <a:fillRect/>
          </a:stretch>
        </p:blipFill>
        <p:spPr bwMode="auto">
          <a:xfrm>
            <a:off x="3347864" y="1844824"/>
            <a:ext cx="2304256" cy="3250446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4" descr="SAM_4753"/>
          <p:cNvPicPr>
            <a:picLocks noChangeAspect="1" noChangeArrowheads="1"/>
          </p:cNvPicPr>
          <p:nvPr/>
        </p:nvPicPr>
        <p:blipFill>
          <a:blip r:embed="rId5" cstate="print"/>
          <a:srcRect l="7707" t="5141" r="1732"/>
          <a:stretch>
            <a:fillRect/>
          </a:stretch>
        </p:blipFill>
        <p:spPr bwMode="auto">
          <a:xfrm>
            <a:off x="467544" y="3789040"/>
            <a:ext cx="3384376" cy="2657054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2" descr="SAM_2557"/>
          <p:cNvPicPr>
            <a:picLocks noChangeAspect="1" noChangeArrowheads="1"/>
          </p:cNvPicPr>
          <p:nvPr/>
        </p:nvPicPr>
        <p:blipFill>
          <a:blip r:embed="rId6" cstate="print"/>
          <a:srcRect l="6383" t="17020" r="4255"/>
          <a:stretch>
            <a:fillRect/>
          </a:stretch>
        </p:blipFill>
        <p:spPr bwMode="auto">
          <a:xfrm>
            <a:off x="611560" y="980728"/>
            <a:ext cx="3024336" cy="2106535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3" descr="SAM_497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1052736"/>
            <a:ext cx="3200803" cy="2403103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BlokTextu 12"/>
          <p:cNvSpPr txBox="1"/>
          <p:nvPr/>
        </p:nvSpPr>
        <p:spPr>
          <a:xfrm>
            <a:off x="395536" y="188640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/>
              <a:t>Škola v prírode- Huty a </a:t>
            </a:r>
            <a:r>
              <a:rPr lang="sk-SK" sz="4000" b="1" dirty="0" err="1" smtClean="0"/>
              <a:t>Železnô</a:t>
            </a:r>
            <a:endParaRPr lang="sk-SK" sz="4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42844" y="14285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8" name="Picture 3" descr="SAM_1884"/>
          <p:cNvPicPr>
            <a:picLocks noChangeAspect="1" noChangeArrowheads="1"/>
          </p:cNvPicPr>
          <p:nvPr/>
        </p:nvPicPr>
        <p:blipFill>
          <a:blip r:embed="rId3" cstate="print"/>
          <a:srcRect t="16245" r="6075"/>
          <a:stretch>
            <a:fillRect/>
          </a:stretch>
        </p:blipFill>
        <p:spPr bwMode="auto">
          <a:xfrm>
            <a:off x="357158" y="3500438"/>
            <a:ext cx="4100494" cy="2740645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0" name="Picture 2" descr="Picture 042"/>
          <p:cNvPicPr>
            <a:picLocks noChangeAspect="1" noChangeArrowheads="1"/>
          </p:cNvPicPr>
          <p:nvPr/>
        </p:nvPicPr>
        <p:blipFill>
          <a:blip r:embed="rId4" cstate="print"/>
          <a:srcRect l="15125" t="12118" r="-1336"/>
          <a:stretch>
            <a:fillRect/>
          </a:stretch>
        </p:blipFill>
        <p:spPr bwMode="auto">
          <a:xfrm>
            <a:off x="4143372" y="3714752"/>
            <a:ext cx="3742987" cy="2857520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 descr="SAM_3301"/>
          <p:cNvPicPr>
            <a:picLocks noChangeAspect="1" noChangeArrowheads="1"/>
          </p:cNvPicPr>
          <p:nvPr/>
        </p:nvPicPr>
        <p:blipFill>
          <a:blip r:embed="rId5" cstate="print"/>
          <a:srcRect l="12916" t="4924"/>
          <a:stretch>
            <a:fillRect/>
          </a:stretch>
        </p:blipFill>
        <p:spPr bwMode="auto">
          <a:xfrm>
            <a:off x="5929322" y="1571612"/>
            <a:ext cx="2822887" cy="2309996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BlokTextu 10"/>
          <p:cNvSpPr txBox="1"/>
          <p:nvPr/>
        </p:nvSpPr>
        <p:spPr>
          <a:xfrm>
            <a:off x="323528" y="260648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/>
              <a:t>Vozenie na </a:t>
            </a:r>
            <a:r>
              <a:rPr lang="sk-SK" sz="4000" b="1" dirty="0" err="1" smtClean="0"/>
              <a:t>koníku</a:t>
            </a:r>
            <a:endParaRPr lang="sk-SK" sz="4000" b="1" dirty="0"/>
          </a:p>
        </p:txBody>
      </p:sp>
      <p:sp>
        <p:nvSpPr>
          <p:cNvPr id="14" name="BlokTextu 13"/>
          <p:cNvSpPr txBox="1"/>
          <p:nvPr/>
        </p:nvSpPr>
        <p:spPr>
          <a:xfrm>
            <a:off x="357158" y="1214422"/>
            <a:ext cx="3096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>
                <a:ln>
                  <a:solidFill>
                    <a:srgbClr val="009900"/>
                  </a:solidFill>
                </a:ln>
              </a:rPr>
              <a:t>Veľká vďaka patrí p. Milanovi Kubalovi a jeho koníkom.</a:t>
            </a:r>
            <a:endParaRPr lang="sk-SK" sz="2800" b="1" dirty="0">
              <a:ln>
                <a:solidFill>
                  <a:srgbClr val="009900"/>
                </a:solidFill>
              </a:ln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7554" y="1142984"/>
            <a:ext cx="2822533" cy="2117088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30527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10" name="Obrázok 9" descr="C:\StarePC\Fotky 12-13\Divadielko 9.4.13\SAM_418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861048"/>
            <a:ext cx="3565538" cy="2736040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Obrázok 10" descr="C:\StarePC\Fotky 12-13\Divadielko deti ZŠ\SAM_3338.JPG"/>
          <p:cNvPicPr>
            <a:picLocks noChangeAspect="1"/>
          </p:cNvPicPr>
          <p:nvPr/>
        </p:nvPicPr>
        <p:blipFill>
          <a:blip r:embed="rId4" cstate="print"/>
          <a:srcRect t="16242" r="5501"/>
          <a:stretch>
            <a:fillRect/>
          </a:stretch>
        </p:blipFill>
        <p:spPr bwMode="auto">
          <a:xfrm>
            <a:off x="6084168" y="3343878"/>
            <a:ext cx="2736304" cy="3233730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Obrázok 12" descr="C:\StarePC\Fotky 12-13\Divadielko Janko Polienko\SAM_323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124744"/>
            <a:ext cx="3600400" cy="2511093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Obrázok 13" descr="C:\StarePC\Fotky 11-12\Divadlo-Rybár a morská víla\SAM_2109.JPG"/>
          <p:cNvPicPr>
            <a:picLocks noChangeAspect="1"/>
          </p:cNvPicPr>
          <p:nvPr/>
        </p:nvPicPr>
        <p:blipFill>
          <a:blip r:embed="rId6" cstate="print"/>
          <a:srcRect t="5229" r="4026"/>
          <a:stretch>
            <a:fillRect/>
          </a:stretch>
        </p:blipFill>
        <p:spPr bwMode="auto">
          <a:xfrm>
            <a:off x="4860032" y="980728"/>
            <a:ext cx="3528392" cy="2609983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BlokTextu 14"/>
          <p:cNvSpPr txBox="1"/>
          <p:nvPr/>
        </p:nvSpPr>
        <p:spPr>
          <a:xfrm>
            <a:off x="611560" y="188640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/>
              <a:t>Divadelné predstavenia</a:t>
            </a:r>
            <a:endParaRPr lang="sk-SK" sz="4400" b="1" dirty="0"/>
          </a:p>
        </p:txBody>
      </p:sp>
      <p:sp>
        <p:nvSpPr>
          <p:cNvPr id="16" name="BlokTextu 15"/>
          <p:cNvSpPr txBox="1"/>
          <p:nvPr/>
        </p:nvSpPr>
        <p:spPr>
          <a:xfrm>
            <a:off x="4283968" y="4005064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&lt; p. Mirka </a:t>
            </a:r>
          </a:p>
          <a:p>
            <a:r>
              <a:rPr lang="sk-SK" sz="2400" b="1" dirty="0" err="1" smtClean="0">
                <a:ln>
                  <a:solidFill>
                    <a:srgbClr val="009900"/>
                  </a:solidFill>
                </a:ln>
              </a:rPr>
              <a:t>Šulíková</a:t>
            </a:r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 so žiakmi ZŠ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42844" y="14285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9" name="Picture 2" descr="SAM_38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84784"/>
            <a:ext cx="3491880" cy="2622520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Obrázok 14" descr="C:\StarePC\Fotky 12-13-DVD\Fotky 12-13\MDD\SAM_4606.JPG"/>
          <p:cNvPicPr/>
          <p:nvPr/>
        </p:nvPicPr>
        <p:blipFill>
          <a:blip r:embed="rId4" cstate="print"/>
          <a:srcRect t="7159" r="-154"/>
          <a:stretch>
            <a:fillRect/>
          </a:stretch>
        </p:blipFill>
        <p:spPr bwMode="auto">
          <a:xfrm>
            <a:off x="5076056" y="2636912"/>
            <a:ext cx="3672408" cy="2801387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3" descr="P6010130"/>
          <p:cNvPicPr>
            <a:picLocks noChangeAspect="1" noChangeArrowheads="1"/>
          </p:cNvPicPr>
          <p:nvPr/>
        </p:nvPicPr>
        <p:blipFill>
          <a:blip r:embed="rId5" cstate="print"/>
          <a:srcRect l="4853" t="23690" r="15894" b="5242"/>
          <a:stretch>
            <a:fillRect/>
          </a:stretch>
        </p:blipFill>
        <p:spPr bwMode="auto">
          <a:xfrm>
            <a:off x="1691680" y="3933056"/>
            <a:ext cx="3528392" cy="2376264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BlokTextu 16"/>
          <p:cNvSpPr txBox="1"/>
          <p:nvPr/>
        </p:nvSpPr>
        <p:spPr>
          <a:xfrm>
            <a:off x="323528" y="188640"/>
            <a:ext cx="8568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/>
              <a:t>Spolupráca s Dobrovoľným hasičským zborom v Liskovej.</a:t>
            </a:r>
            <a:endParaRPr lang="sk-SK" sz="4000" b="1" dirty="0"/>
          </a:p>
        </p:txBody>
      </p:sp>
      <p:sp>
        <p:nvSpPr>
          <p:cNvPr id="18" name="BlokTextu 17"/>
          <p:cNvSpPr txBox="1"/>
          <p:nvPr/>
        </p:nvSpPr>
        <p:spPr>
          <a:xfrm>
            <a:off x="4643438" y="1428736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n>
                  <a:solidFill>
                    <a:srgbClr val="009900"/>
                  </a:solidFill>
                </a:ln>
              </a:rPr>
              <a:t>Roman Kubala </a:t>
            </a:r>
          </a:p>
          <a:p>
            <a:r>
              <a:rPr lang="sk-SK" sz="2800" b="1" dirty="0" smtClean="0">
                <a:ln>
                  <a:solidFill>
                    <a:srgbClr val="009900"/>
                  </a:solidFill>
                </a:ln>
              </a:rPr>
              <a:t>a naši hasiči</a:t>
            </a:r>
            <a:endParaRPr lang="sk-SK" sz="28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88640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pic>
        <p:nvPicPr>
          <p:cNvPr id="3" name="Picture 6" descr="C:\www\2013-10-06\Scan10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2616733" cy="1800016"/>
          </a:xfrm>
          <a:prstGeom prst="rect">
            <a:avLst/>
          </a:prstGeom>
          <a:ln w="88900" cap="sq" cmpd="thickThin">
            <a:solidFill>
              <a:srgbClr val="76D26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4" name="BlokTextu 3"/>
          <p:cNvSpPr txBox="1"/>
          <p:nvPr/>
        </p:nvSpPr>
        <p:spPr>
          <a:xfrm>
            <a:off x="539552" y="332656"/>
            <a:ext cx="82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r.1950-opätovné zriadenie materskej školy</a:t>
            </a:r>
            <a:endParaRPr lang="sk-SK" sz="3600" b="1" dirty="0"/>
          </a:p>
        </p:txBody>
      </p:sp>
      <p:pic>
        <p:nvPicPr>
          <p:cNvPr id="5" name="Picture 2" descr="C:\Users\brestovsky\Desktop\škola.jpg"/>
          <p:cNvPicPr>
            <a:picLocks noChangeAspect="1" noChangeArrowheads="1"/>
          </p:cNvPicPr>
          <p:nvPr/>
        </p:nvPicPr>
        <p:blipFill>
          <a:blip r:embed="rId4" cstate="print"/>
          <a:srcRect r="16633" b="30000"/>
          <a:stretch>
            <a:fillRect/>
          </a:stretch>
        </p:blipFill>
        <p:spPr bwMode="auto">
          <a:xfrm>
            <a:off x="1115616" y="1196752"/>
            <a:ext cx="2782263" cy="1770530"/>
          </a:xfrm>
          <a:prstGeom prst="rect">
            <a:avLst/>
          </a:prstGeom>
          <a:ln w="88900" cap="sq" cmpd="thickThin">
            <a:solidFill>
              <a:srgbClr val="76D26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 r="16633" b="32856"/>
          <a:stretch>
            <a:fillRect/>
          </a:stretch>
        </p:blipFill>
        <p:spPr bwMode="auto">
          <a:xfrm>
            <a:off x="899592" y="4077072"/>
            <a:ext cx="3096344" cy="1900029"/>
          </a:xfrm>
          <a:prstGeom prst="rect">
            <a:avLst/>
          </a:prstGeom>
          <a:ln w="88900" cap="sq" cmpd="thickThin">
            <a:solidFill>
              <a:srgbClr val="76D26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 cstate="print"/>
          <a:srcRect l="3759" t="9869" r="7894" b="17935"/>
          <a:stretch>
            <a:fillRect/>
          </a:stretch>
        </p:blipFill>
        <p:spPr bwMode="auto">
          <a:xfrm>
            <a:off x="4716016" y="4077072"/>
            <a:ext cx="3064451" cy="1908000"/>
          </a:xfrm>
          <a:prstGeom prst="rect">
            <a:avLst/>
          </a:prstGeom>
          <a:ln w="88900" cap="sq" cmpd="thickThin">
            <a:solidFill>
              <a:srgbClr val="76D26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sp>
        <p:nvSpPr>
          <p:cNvPr id="8" name="BlokTextu 7"/>
          <p:cNvSpPr txBox="1"/>
          <p:nvPr/>
        </p:nvSpPr>
        <p:spPr>
          <a:xfrm>
            <a:off x="323528" y="3068960"/>
            <a:ext cx="7776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600" b="1" dirty="0" smtClean="0">
                <a:ln>
                  <a:solidFill>
                    <a:srgbClr val="009900"/>
                  </a:solidFill>
                </a:ln>
              </a:rPr>
              <a:t>       Budova bývalej rímsko-katolíckej školy- </a:t>
            </a:r>
          </a:p>
          <a:p>
            <a:r>
              <a:rPr lang="sk-SK" sz="2600" b="1" dirty="0" smtClean="0">
                <a:ln>
                  <a:solidFill>
                    <a:srgbClr val="009900"/>
                  </a:solidFill>
                </a:ln>
              </a:rPr>
              <a:t>       prvé sídlo MŠ a prvá riaditeľka Margita Jurčová </a:t>
            </a:r>
            <a:endParaRPr lang="sk-SK" sz="26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323528" y="6093296"/>
            <a:ext cx="80648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600" b="1" dirty="0" smtClean="0">
                <a:ln>
                  <a:solidFill>
                    <a:srgbClr val="009900"/>
                  </a:solidFill>
                </a:ln>
              </a:rPr>
              <a:t>    Budova bývalej evanjelickej školy- sídlo MŠ v r.1952</a:t>
            </a:r>
            <a:endParaRPr lang="sk-SK" sz="26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1663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8" name="Picture 3" descr="SAM_17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76672"/>
            <a:ext cx="3179412" cy="2383024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Obrázok 9" descr="D:\podklady k prezentácii\IMG_094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05064"/>
            <a:ext cx="3239177" cy="2430096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2" descr="DSCF1661"/>
          <p:cNvPicPr>
            <a:picLocks noChangeAspect="1" noChangeArrowheads="1"/>
          </p:cNvPicPr>
          <p:nvPr/>
        </p:nvPicPr>
        <p:blipFill>
          <a:blip r:embed="rId5" cstate="print"/>
          <a:srcRect r="2500" b="10124"/>
          <a:stretch>
            <a:fillRect/>
          </a:stretch>
        </p:blipFill>
        <p:spPr bwMode="auto">
          <a:xfrm>
            <a:off x="5859142" y="3501008"/>
            <a:ext cx="2457273" cy="3024336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2" descr="SAM_3037"/>
          <p:cNvPicPr>
            <a:picLocks noChangeAspect="1" noChangeArrowheads="1"/>
          </p:cNvPicPr>
          <p:nvPr/>
        </p:nvPicPr>
        <p:blipFill>
          <a:blip r:embed="rId6" cstate="print"/>
          <a:srcRect t="4090"/>
          <a:stretch>
            <a:fillRect/>
          </a:stretch>
        </p:blipFill>
        <p:spPr bwMode="auto">
          <a:xfrm>
            <a:off x="467544" y="980728"/>
            <a:ext cx="3345423" cy="2404897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BlokTextu 13"/>
          <p:cNvSpPr txBox="1"/>
          <p:nvPr/>
        </p:nvSpPr>
        <p:spPr>
          <a:xfrm>
            <a:off x="323528" y="188640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/>
              <a:t>   Exkurzie</a:t>
            </a:r>
            <a:endParaRPr lang="sk-SK" sz="4400" b="1" dirty="0"/>
          </a:p>
        </p:txBody>
      </p:sp>
      <p:sp>
        <p:nvSpPr>
          <p:cNvPr id="17" name="BlokTextu 16"/>
          <p:cNvSpPr txBox="1"/>
          <p:nvPr/>
        </p:nvSpPr>
        <p:spPr>
          <a:xfrm>
            <a:off x="467544" y="342900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Likavský hrad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4355976" y="2924944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Stomatologická ambulancia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3923928" y="3861048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&lt; Liptovské </a:t>
            </a:r>
          </a:p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   múzeum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3995936" y="5373216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Sadenie stromčekov s lesníkom &gt;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1663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7" name="Obrázok 6" descr="C:\Users\andrea\AppData\Local\Microsoft\Windows\Temporary Internet Files\Content.Word\SAM_5191.jpg"/>
          <p:cNvPicPr>
            <a:picLocks noChangeAspect="1"/>
          </p:cNvPicPr>
          <p:nvPr/>
        </p:nvPicPr>
        <p:blipFill>
          <a:blip r:embed="rId3" cstate="print"/>
          <a:srcRect t="4506" r="5333"/>
          <a:stretch>
            <a:fillRect/>
          </a:stretch>
        </p:blipFill>
        <p:spPr bwMode="auto">
          <a:xfrm>
            <a:off x="4716016" y="548680"/>
            <a:ext cx="3386961" cy="2563221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P4240331"/>
          <p:cNvPicPr>
            <a:picLocks noChangeAspect="1" noChangeArrowheads="1"/>
          </p:cNvPicPr>
          <p:nvPr/>
        </p:nvPicPr>
        <p:blipFill>
          <a:blip r:embed="rId4" cstate="print"/>
          <a:srcRect l="3690" t="7386" b="8911"/>
          <a:stretch>
            <a:fillRect/>
          </a:stretch>
        </p:blipFill>
        <p:spPr bwMode="auto">
          <a:xfrm>
            <a:off x="539552" y="3933056"/>
            <a:ext cx="3254365" cy="2119925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Obrázok 10" descr="C:\StarePC\Fotky 12-13\vychádzka Martinček\SAM_4324.JPG"/>
          <p:cNvPicPr>
            <a:picLocks noChangeAspect="1"/>
          </p:cNvPicPr>
          <p:nvPr/>
        </p:nvPicPr>
        <p:blipFill>
          <a:blip r:embed="rId5" cstate="print"/>
          <a:srcRect t="5083" r="2844" b="5960"/>
          <a:stretch>
            <a:fillRect/>
          </a:stretch>
        </p:blipFill>
        <p:spPr bwMode="auto">
          <a:xfrm>
            <a:off x="611560" y="1124744"/>
            <a:ext cx="3168352" cy="2174359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BlokTextu 12"/>
          <p:cNvSpPr txBox="1"/>
          <p:nvPr/>
        </p:nvSpPr>
        <p:spPr>
          <a:xfrm>
            <a:off x="467544" y="26064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/>
              <a:t>Vychádzky, výlety</a:t>
            </a:r>
            <a:endParaRPr lang="sk-SK" sz="40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645024"/>
            <a:ext cx="3385999" cy="2539499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BlokTextu 13"/>
          <p:cNvSpPr txBox="1"/>
          <p:nvPr/>
        </p:nvSpPr>
        <p:spPr>
          <a:xfrm>
            <a:off x="4788024" y="3140969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Lúčky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611560" y="3356992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Kaplnka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467544" y="623731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Ružomberok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4572000" y="623731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Martinček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251520" y="188640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10" name="Obrázok 9" descr="C:\StarePC\Fotky 11-12\Dopravna výchova\predskolaci\SAM_2217.JPG"/>
          <p:cNvPicPr>
            <a:picLocks noChangeAspect="1"/>
          </p:cNvPicPr>
          <p:nvPr/>
        </p:nvPicPr>
        <p:blipFill>
          <a:blip r:embed="rId3" cstate="print"/>
          <a:srcRect t="12494" r="-72"/>
          <a:stretch>
            <a:fillRect/>
          </a:stretch>
        </p:blipFill>
        <p:spPr bwMode="auto">
          <a:xfrm>
            <a:off x="6300192" y="3789040"/>
            <a:ext cx="2346313" cy="2738979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Obrázok 13" descr="C:\Users\andrea\AppData\Local\Microsoft\Windows\Temporary Internet Files\Content.Word\SAM_337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500174"/>
            <a:ext cx="2886218" cy="2192421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Obrázok 7" descr="C:\StarePC\Fotky 12-13\Prvá pomoc\SAM_4121.JPG"/>
          <p:cNvPicPr>
            <a:picLocks noChangeAspect="1"/>
          </p:cNvPicPr>
          <p:nvPr/>
        </p:nvPicPr>
        <p:blipFill>
          <a:blip r:embed="rId5" cstate="print"/>
          <a:srcRect l="5229" t="2326"/>
          <a:stretch>
            <a:fillRect/>
          </a:stretch>
        </p:blipFill>
        <p:spPr bwMode="auto">
          <a:xfrm>
            <a:off x="2928926" y="1000108"/>
            <a:ext cx="3194939" cy="2468078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Obrázok 12" descr="C:\StarePC\Fotky 12-13-DVD\Fotky 12-13\Zber smetí\SAM_4264.JPG"/>
          <p:cNvPicPr>
            <a:picLocks noChangeAspect="1"/>
          </p:cNvPicPr>
          <p:nvPr/>
        </p:nvPicPr>
        <p:blipFill>
          <a:blip r:embed="rId6" cstate="print"/>
          <a:srcRect l="11865" t="5276" r="1127"/>
          <a:stretch>
            <a:fillRect/>
          </a:stretch>
        </p:blipFill>
        <p:spPr bwMode="auto">
          <a:xfrm>
            <a:off x="395536" y="3789040"/>
            <a:ext cx="3168352" cy="2585363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5" name="BlokTextu 14"/>
          <p:cNvSpPr txBox="1"/>
          <p:nvPr/>
        </p:nvSpPr>
        <p:spPr>
          <a:xfrm>
            <a:off x="467544" y="260648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/>
              <a:t>Výchovno-vzdelávacia činnosť</a:t>
            </a:r>
            <a:endParaRPr lang="sk-SK" sz="4000" b="1" dirty="0"/>
          </a:p>
        </p:txBody>
      </p:sp>
      <p:sp>
        <p:nvSpPr>
          <p:cNvPr id="16" name="BlokTextu 15"/>
          <p:cNvSpPr txBox="1"/>
          <p:nvPr/>
        </p:nvSpPr>
        <p:spPr>
          <a:xfrm>
            <a:off x="3707904" y="3861048"/>
            <a:ext cx="24482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ln>
                  <a:solidFill>
                    <a:srgbClr val="009900"/>
                  </a:solidFill>
                </a:ln>
              </a:rPr>
              <a:t>Materská škola sa vo svojej výchovno-vzdelávacej činnosti zameriava okrem iného na dopravnú, environmentálnu, regionálnu a zdravotnú výchovu.</a:t>
            </a:r>
            <a:endParaRPr lang="sk-SK" sz="2000" b="1" dirty="0">
              <a:ln>
                <a:solidFill>
                  <a:srgbClr val="009900"/>
                </a:solidFill>
              </a:ln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1357298"/>
            <a:ext cx="2536832" cy="1902793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1663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14" name="Obrázok 13" descr="C:\Users\andrea\AppData\Local\Microsoft\Windows\Temporary Internet Files\Content.Word\SAM_2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85860"/>
            <a:ext cx="3857652" cy="2950078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Obrázok 14" descr="C:\StarePC\Fotky 12-13\Rôzne\SAM_357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80728"/>
            <a:ext cx="3838211" cy="2876858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3717032"/>
            <a:ext cx="3552032" cy="2664024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BlokTextu 16"/>
          <p:cNvSpPr txBox="1"/>
          <p:nvPr/>
        </p:nvSpPr>
        <p:spPr>
          <a:xfrm>
            <a:off x="395536" y="188640"/>
            <a:ext cx="6336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/>
              <a:t>Záujmová činnosť</a:t>
            </a:r>
            <a:endParaRPr lang="sk-SK" sz="4400" b="1" dirty="0"/>
          </a:p>
        </p:txBody>
      </p:sp>
      <p:sp>
        <p:nvSpPr>
          <p:cNvPr id="18" name="BlokTextu 17"/>
          <p:cNvSpPr txBox="1"/>
          <p:nvPr/>
        </p:nvSpPr>
        <p:spPr>
          <a:xfrm>
            <a:off x="4644008" y="4293096"/>
            <a:ext cx="449999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Deti 5-6 ročné majú možnosť v MŠ navštevovať  záujmovú činnosť. </a:t>
            </a:r>
          </a:p>
          <a:p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V posledných rokoch si mohli deti vybrať: Angličtinu pre najmenších, </a:t>
            </a:r>
          </a:p>
          <a:p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tanečný, výtvarný, </a:t>
            </a:r>
            <a:r>
              <a:rPr lang="sk-SK" sz="2200" b="1" dirty="0" err="1" smtClean="0">
                <a:ln>
                  <a:solidFill>
                    <a:srgbClr val="009900"/>
                  </a:solidFill>
                </a:ln>
              </a:rPr>
              <a:t>literárno</a:t>
            </a:r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 –dramatický, alebo pohybový krúžok.</a:t>
            </a:r>
          </a:p>
          <a:p>
            <a:endParaRPr lang="sk-SK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16632"/>
            <a:ext cx="8715436" cy="6552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467544" y="188640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dirty="0" smtClean="0"/>
              <a:t> </a:t>
            </a:r>
            <a:endParaRPr lang="sk-SK" sz="4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00108"/>
            <a:ext cx="3517775" cy="2638175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857232"/>
            <a:ext cx="3357586" cy="2797988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929066"/>
            <a:ext cx="3375017" cy="2531113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3504" y="3929066"/>
            <a:ext cx="3399027" cy="2549119"/>
          </a:xfrm>
          <a:prstGeom prst="rect">
            <a:avLst/>
          </a:prstGeom>
          <a:ln w="88900" cap="sq" cmpd="thickThin">
            <a:solidFill>
              <a:srgbClr val="97E33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2643182"/>
            <a:ext cx="3402208" cy="2551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BlokTextu 9"/>
          <p:cNvSpPr txBox="1"/>
          <p:nvPr/>
        </p:nvSpPr>
        <p:spPr>
          <a:xfrm>
            <a:off x="428596" y="214290"/>
            <a:ext cx="6929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000" b="1" dirty="0" smtClean="0"/>
              <a:t>Materská škola v roku 2013</a:t>
            </a:r>
            <a:endParaRPr lang="sk-SK" sz="4000" b="1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251520" y="260648"/>
            <a:ext cx="8715436" cy="6429420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467544" y="76470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b="1" dirty="0" smtClean="0">
                <a:ln>
                  <a:solidFill>
                    <a:srgbClr val="009900"/>
                  </a:solidFill>
                </a:ln>
              </a:rPr>
              <a:t>Prví </a:t>
            </a:r>
            <a:r>
              <a:rPr lang="sk-SK" sz="3600" b="1" dirty="0" err="1" smtClean="0">
                <a:ln>
                  <a:solidFill>
                    <a:srgbClr val="009900"/>
                  </a:solidFill>
                </a:ln>
              </a:rPr>
              <a:t>škôlkári</a:t>
            </a:r>
            <a:r>
              <a:rPr lang="sk-SK" sz="3600" b="1" dirty="0" smtClean="0">
                <a:ln>
                  <a:solidFill>
                    <a:srgbClr val="009900"/>
                  </a:solidFill>
                </a:ln>
              </a:rPr>
              <a:t>  v školskom roku 1950/51 </a:t>
            </a:r>
            <a:endParaRPr lang="sk-SK" sz="3600" b="1" dirty="0">
              <a:ln>
                <a:solidFill>
                  <a:srgbClr val="009900"/>
                </a:solidFill>
              </a:ln>
            </a:endParaRPr>
          </a:p>
        </p:txBody>
      </p:sp>
      <p:pic>
        <p:nvPicPr>
          <p:cNvPr id="8" name="Picture 2" descr="C:\www\2013-10-06\Scan101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700808"/>
            <a:ext cx="5932446" cy="4464496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1663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</a:t>
            </a:r>
            <a:r>
              <a:rPr lang="sk-SK" sz="4800" b="1" dirty="0" smtClean="0"/>
              <a:t>Vystúpenia detí v 60-tych rokoch</a:t>
            </a:r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pic>
        <p:nvPicPr>
          <p:cNvPr id="7" name="Picture 2" descr="C:\www\2013-10-06\Scan10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611560" y="1988840"/>
            <a:ext cx="3191771" cy="4438573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r="1126" b="7144"/>
          <a:stretch>
            <a:fillRect/>
          </a:stretch>
        </p:blipFill>
        <p:spPr bwMode="auto">
          <a:xfrm>
            <a:off x="4499992" y="1988840"/>
            <a:ext cx="3600400" cy="2232248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r="455" b="5807"/>
          <a:stretch>
            <a:fillRect/>
          </a:stretch>
        </p:blipFill>
        <p:spPr bwMode="auto">
          <a:xfrm>
            <a:off x="4067944" y="4581128"/>
            <a:ext cx="2736304" cy="1872208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BlokTextu 9"/>
          <p:cNvSpPr txBox="1"/>
          <p:nvPr/>
        </p:nvSpPr>
        <p:spPr>
          <a:xfrm>
            <a:off x="323528" y="126876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   Besiedka „DEDA MRÁZA“ r. 1967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6839744" y="486916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n>
                  <a:solidFill>
                    <a:srgbClr val="009900"/>
                  </a:solidFill>
                </a:ln>
              </a:rPr>
              <a:t>Oslavy MDŽ   r. 1964</a:t>
            </a:r>
            <a:endParaRPr lang="sk-SK" sz="28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285720" y="14285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323528" y="2606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b="1" dirty="0" smtClean="0"/>
              <a:t>Školský rok 1960/61 </a:t>
            </a:r>
            <a:endParaRPr lang="sk-SK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26192"/>
          <a:stretch>
            <a:fillRect/>
          </a:stretch>
        </p:blipFill>
        <p:spPr bwMode="auto">
          <a:xfrm>
            <a:off x="1142952" y="3857626"/>
            <a:ext cx="4357742" cy="2428893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6300" t="2307" r="776" b="7712"/>
          <a:stretch>
            <a:fillRect/>
          </a:stretch>
        </p:blipFill>
        <p:spPr bwMode="auto">
          <a:xfrm>
            <a:off x="4067944" y="1052736"/>
            <a:ext cx="3866767" cy="2556000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BlokTextu 6"/>
          <p:cNvSpPr txBox="1"/>
          <p:nvPr/>
        </p:nvSpPr>
        <p:spPr>
          <a:xfrm>
            <a:off x="1285852" y="1000108"/>
            <a:ext cx="25922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sk-SK" sz="2200" b="1" dirty="0" smtClean="0">
              <a:ln>
                <a:solidFill>
                  <a:srgbClr val="009900"/>
                </a:solidFill>
              </a:ln>
            </a:endParaRPr>
          </a:p>
          <a:p>
            <a:pPr algn="just"/>
            <a:endParaRPr lang="sk-SK" sz="2200" b="1" dirty="0" smtClean="0">
              <a:ln>
                <a:solidFill>
                  <a:srgbClr val="009900"/>
                </a:solidFill>
              </a:ln>
            </a:endParaRPr>
          </a:p>
          <a:p>
            <a:pPr algn="just"/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Deti s </a:t>
            </a:r>
            <a:r>
              <a:rPr lang="sk-SK" sz="2200" b="1" dirty="0" err="1" smtClean="0">
                <a:ln>
                  <a:solidFill>
                    <a:srgbClr val="009900"/>
                  </a:solidFill>
                </a:ln>
              </a:rPr>
              <a:t>p.uč</a:t>
            </a:r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. </a:t>
            </a:r>
          </a:p>
          <a:p>
            <a:pPr algn="just"/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Annou </a:t>
            </a:r>
            <a:r>
              <a:rPr lang="sk-SK" sz="2200" b="1" dirty="0" err="1" smtClean="0">
                <a:ln>
                  <a:solidFill>
                    <a:srgbClr val="009900"/>
                  </a:solidFill>
                </a:ln>
              </a:rPr>
              <a:t>Todekovou</a:t>
            </a:r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 </a:t>
            </a:r>
          </a:p>
          <a:p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a školníčkou </a:t>
            </a:r>
          </a:p>
          <a:p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Jolanou </a:t>
            </a:r>
            <a:r>
              <a:rPr lang="sk-SK" sz="2200" b="1" dirty="0" err="1" smtClean="0">
                <a:ln>
                  <a:solidFill>
                    <a:srgbClr val="009900"/>
                  </a:solidFill>
                </a:ln>
              </a:rPr>
              <a:t>Stehurovou</a:t>
            </a:r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.</a:t>
            </a:r>
            <a:endParaRPr lang="sk-SK" sz="22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228184" y="4077072"/>
            <a:ext cx="2304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 err="1" smtClean="0">
                <a:ln>
                  <a:solidFill>
                    <a:srgbClr val="009900"/>
                  </a:solidFill>
                </a:ln>
              </a:rPr>
              <a:t>p.uč</a:t>
            </a:r>
            <a:r>
              <a:rPr lang="sk-SK" sz="2200" b="1" dirty="0" smtClean="0">
                <a:ln>
                  <a:solidFill>
                    <a:srgbClr val="009900"/>
                  </a:solidFill>
                </a:ln>
              </a:rPr>
              <a:t>. Helga </a:t>
            </a:r>
            <a:r>
              <a:rPr lang="sk-SK" sz="2200" b="1" dirty="0" err="1" smtClean="0">
                <a:ln>
                  <a:solidFill>
                    <a:srgbClr val="009900"/>
                  </a:solidFill>
                </a:ln>
              </a:rPr>
              <a:t>Agricolová</a:t>
            </a:r>
            <a:endParaRPr lang="sk-SK" sz="22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6140" t="5476" r="4386" b="8006"/>
          <a:stretch>
            <a:fillRect/>
          </a:stretch>
        </p:blipFill>
        <p:spPr>
          <a:xfrm>
            <a:off x="179512" y="188640"/>
            <a:ext cx="8678800" cy="6480720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pic>
        <p:nvPicPr>
          <p:cNvPr id="5" name="Picture 2" descr="P9160328"/>
          <p:cNvPicPr>
            <a:picLocks noChangeAspect="1" noChangeArrowheads="1"/>
          </p:cNvPicPr>
          <p:nvPr/>
        </p:nvPicPr>
        <p:blipFill>
          <a:blip r:embed="rId3" cstate="print"/>
          <a:srcRect l="4909" t="9604" b="18565"/>
          <a:stretch>
            <a:fillRect/>
          </a:stretch>
        </p:blipFill>
        <p:spPr bwMode="auto">
          <a:xfrm>
            <a:off x="2731116" y="764704"/>
            <a:ext cx="3358420" cy="221970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8" name="Obdĺžnik 7"/>
          <p:cNvSpPr/>
          <p:nvPr/>
        </p:nvSpPr>
        <p:spPr>
          <a:xfrm>
            <a:off x="539552" y="1484784"/>
            <a:ext cx="22145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4800" b="1" cap="none" spc="0" dirty="0" smtClean="0">
                <a:ln>
                  <a:solidFill>
                    <a:srgbClr val="009900"/>
                  </a:solidFill>
                </a:ln>
                <a:effectLst/>
              </a:rPr>
              <a:t>    1893</a:t>
            </a:r>
            <a:endParaRPr lang="sk-SK" sz="4800" b="1" cap="none" spc="0" dirty="0">
              <a:ln>
                <a:solidFill>
                  <a:srgbClr val="009900"/>
                </a:solidFill>
              </a:ln>
              <a:effectLst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6084168" y="1484784"/>
            <a:ext cx="1843709" cy="8389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4800" b="1" cap="none" spc="0" dirty="0" smtClean="0">
                <a:ln>
                  <a:solidFill>
                    <a:srgbClr val="009900"/>
                  </a:solidFill>
                </a:ln>
                <a:effectLst/>
              </a:rPr>
              <a:t>2013</a:t>
            </a:r>
            <a:endParaRPr lang="sk-SK" sz="4800" b="1" cap="none" spc="0" dirty="0">
              <a:ln>
                <a:solidFill>
                  <a:srgbClr val="009900"/>
                </a:solidFill>
              </a:ln>
              <a:effectLst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395536" y="2924944"/>
            <a:ext cx="806489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k-SK" sz="6400" b="1" cap="none" spc="0" dirty="0" smtClean="0">
                <a:effectLst/>
                <a:latin typeface="Monotype Corsiva" pitchFamily="66" charset="0"/>
              </a:rPr>
              <a:t>120. výročie </a:t>
            </a:r>
          </a:p>
          <a:p>
            <a:pPr algn="ctr"/>
            <a:r>
              <a:rPr lang="sk-SK" sz="6400" b="1" cap="none" spc="0" dirty="0" smtClean="0">
                <a:effectLst/>
                <a:latin typeface="Monotype Corsiva" pitchFamily="66" charset="0"/>
              </a:rPr>
              <a:t>založenia </a:t>
            </a:r>
          </a:p>
          <a:p>
            <a:pPr algn="ctr"/>
            <a:r>
              <a:rPr lang="sk-SK" sz="6400" b="1" cap="none" spc="0" dirty="0" smtClean="0">
                <a:effectLst/>
                <a:latin typeface="Monotype Corsiva" pitchFamily="66" charset="0"/>
              </a:rPr>
              <a:t>Materskej školy v Liskovej</a:t>
            </a:r>
            <a:endParaRPr lang="sk-SK" sz="6400" b="1" cap="none" spc="0" dirty="0">
              <a:effectLst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1663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395536" y="332656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600" b="1" dirty="0" smtClean="0"/>
              <a:t>  1968- presťahovanie materskej školy </a:t>
            </a:r>
            <a:br>
              <a:rPr lang="sk-SK" sz="3600" b="1" dirty="0" smtClean="0"/>
            </a:br>
            <a:r>
              <a:rPr lang="sk-SK" sz="3600" b="1" dirty="0" smtClean="0"/>
              <a:t>             do budovy terajšieho </a:t>
            </a:r>
            <a:r>
              <a:rPr lang="sk-SK" sz="3600" b="1" dirty="0" err="1" smtClean="0"/>
              <a:t>OcÚ</a:t>
            </a:r>
            <a:endParaRPr lang="sk-SK" sz="3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714488"/>
            <a:ext cx="4184354" cy="2744842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 l="12100" t="17007" r="17030"/>
          <a:stretch>
            <a:fillRect/>
          </a:stretch>
        </p:blipFill>
        <p:spPr bwMode="auto">
          <a:xfrm>
            <a:off x="5364088" y="1556792"/>
            <a:ext cx="2928958" cy="2091652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 l="6600" t="4907"/>
          <a:stretch>
            <a:fillRect/>
          </a:stretch>
        </p:blipFill>
        <p:spPr bwMode="auto">
          <a:xfrm>
            <a:off x="4214810" y="4000504"/>
            <a:ext cx="3790774" cy="2601289"/>
          </a:xfrm>
          <a:prstGeom prst="rect">
            <a:avLst/>
          </a:prstGeom>
          <a:ln w="88900" cap="sq" cmpd="thickThin">
            <a:solidFill>
              <a:srgbClr val="00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BlokTextu 16"/>
          <p:cNvSpPr txBox="1"/>
          <p:nvPr/>
        </p:nvSpPr>
        <p:spPr>
          <a:xfrm>
            <a:off x="899592" y="4797152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 smtClean="0">
                <a:ln>
                  <a:solidFill>
                    <a:srgbClr val="009900"/>
                  </a:solidFill>
                </a:ln>
              </a:rPr>
              <a:t>Nové </a:t>
            </a:r>
            <a:r>
              <a:rPr lang="sk-SK" sz="2800" b="1" dirty="0" err="1" smtClean="0">
                <a:ln>
                  <a:solidFill>
                    <a:srgbClr val="009900"/>
                  </a:solidFill>
                </a:ln>
              </a:rPr>
              <a:t>preliezky</a:t>
            </a:r>
            <a:r>
              <a:rPr lang="sk-SK" sz="2800" b="1" dirty="0" smtClean="0">
                <a:ln>
                  <a:solidFill>
                    <a:srgbClr val="009900"/>
                  </a:solidFill>
                </a:ln>
              </a:rPr>
              <a:t> a lavičky v školskej záhrade.</a:t>
            </a:r>
            <a:endParaRPr lang="sk-SK" sz="28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C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zadie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rcRect l="16963" t="15821" r="13045" b="8006"/>
          <a:stretch>
            <a:fillRect/>
          </a:stretch>
        </p:blipFill>
        <p:spPr>
          <a:xfrm>
            <a:off x="179512" y="116632"/>
            <a:ext cx="8715436" cy="6552728"/>
          </a:xfrm>
          <a:prstGeom prst="rect">
            <a:avLst/>
          </a:prstGeom>
          <a:ln>
            <a:solidFill>
              <a:srgbClr val="88BA66"/>
            </a:solidFill>
          </a:ln>
          <a:effectLst>
            <a:softEdge rad="112500"/>
          </a:effectLst>
        </p:spPr>
      </p:pic>
      <p:sp>
        <p:nvSpPr>
          <p:cNvPr id="4" name="BlokTextu 3"/>
          <p:cNvSpPr txBox="1"/>
          <p:nvPr/>
        </p:nvSpPr>
        <p:spPr>
          <a:xfrm>
            <a:off x="0" y="332656"/>
            <a:ext cx="878497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800" b="1" dirty="0" smtClean="0">
                <a:ln>
                  <a:solidFill>
                    <a:srgbClr val="009900"/>
                  </a:solidFill>
                </a:ln>
              </a:rPr>
              <a:t>               </a:t>
            </a:r>
            <a:endParaRPr lang="sk-SK" sz="4800" b="1" dirty="0" smtClean="0"/>
          </a:p>
          <a:p>
            <a:r>
              <a:rPr lang="sk-SK" sz="3400" b="1" dirty="0" smtClean="0">
                <a:ln>
                  <a:solidFill>
                    <a:srgbClr val="009900"/>
                  </a:solidFill>
                </a:ln>
              </a:rPr>
              <a:t>                           </a:t>
            </a:r>
            <a:endParaRPr lang="sk-SK" sz="3400" b="1" dirty="0">
              <a:ln>
                <a:solidFill>
                  <a:srgbClr val="009900"/>
                </a:solidFill>
              </a:ln>
            </a:endParaRPr>
          </a:p>
        </p:txBody>
      </p:sp>
      <p:sp>
        <p:nvSpPr>
          <p:cNvPr id="12" name="Obdĺžnik 11"/>
          <p:cNvSpPr/>
          <p:nvPr/>
        </p:nvSpPr>
        <p:spPr>
          <a:xfrm>
            <a:off x="395536" y="332656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3600" b="1" dirty="0" smtClean="0"/>
              <a:t> </a:t>
            </a:r>
            <a:r>
              <a:rPr lang="sk-SK" sz="4000" b="1" dirty="0" smtClean="0"/>
              <a:t>Materská škola 70-te roky</a:t>
            </a:r>
            <a:endParaRPr lang="sk-SK" sz="4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24744"/>
            <a:ext cx="4668837" cy="3352800"/>
          </a:xfrm>
          <a:prstGeom prst="rect">
            <a:avLst/>
          </a:prstGeom>
          <a:ln w="889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4000504"/>
            <a:ext cx="4000528" cy="2376264"/>
          </a:xfrm>
          <a:prstGeom prst="rect">
            <a:avLst/>
          </a:prstGeom>
          <a:ln w="88900" cap="sq" cmpd="thickThin">
            <a:solidFill>
              <a:srgbClr val="00CC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BlokTextu 10"/>
          <p:cNvSpPr txBox="1"/>
          <p:nvPr/>
        </p:nvSpPr>
        <p:spPr>
          <a:xfrm>
            <a:off x="5652120" y="198884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err="1" smtClean="0">
                <a:ln>
                  <a:solidFill>
                    <a:srgbClr val="009900"/>
                  </a:solidFill>
                </a:ln>
              </a:rPr>
              <a:t>p.uč</a:t>
            </a:r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. </a:t>
            </a:r>
            <a:r>
              <a:rPr lang="sk-SK" sz="2400" b="1" dirty="0" err="1" smtClean="0">
                <a:ln>
                  <a:solidFill>
                    <a:srgbClr val="009900"/>
                  </a:solidFill>
                </a:ln>
              </a:rPr>
              <a:t>Slimáková</a:t>
            </a:r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 </a:t>
            </a:r>
          </a:p>
          <a:p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a </a:t>
            </a:r>
            <a:r>
              <a:rPr lang="sk-SK" sz="2400" b="1" dirty="0" err="1" smtClean="0">
                <a:ln>
                  <a:solidFill>
                    <a:srgbClr val="009900"/>
                  </a:solidFill>
                </a:ln>
              </a:rPr>
              <a:t>p.uč</a:t>
            </a:r>
            <a:r>
              <a:rPr lang="sk-SK" sz="2400" b="1" dirty="0" smtClean="0">
                <a:ln>
                  <a:solidFill>
                    <a:srgbClr val="009900"/>
                  </a:solidFill>
                </a:ln>
              </a:rPr>
              <a:t>. </a:t>
            </a:r>
            <a:r>
              <a:rPr lang="sk-SK" sz="2400" b="1" dirty="0" err="1" smtClean="0">
                <a:ln>
                  <a:solidFill>
                    <a:srgbClr val="009900"/>
                  </a:solidFill>
                </a:ln>
              </a:rPr>
              <a:t>Bendisová</a:t>
            </a:r>
            <a:endParaRPr lang="sk-SK" sz="2400" b="1" dirty="0">
              <a:ln>
                <a:solidFill>
                  <a:srgbClr val="009900"/>
                </a:solidFill>
              </a:ln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1304</TotalTime>
  <Words>684</Words>
  <Application>Microsoft Office PowerPoint</Application>
  <PresentationFormat>Prezentácia na obrazovke (4:3)</PresentationFormat>
  <Paragraphs>215</Paragraphs>
  <Slides>34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34</vt:i4>
      </vt:variant>
    </vt:vector>
  </HeadingPairs>
  <TitlesOfParts>
    <vt:vector size="35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r. 1983- vznik štátnej materskej školy detsekej opatrovne-úvoda</dc:title>
  <dc:creator>brestovsky</dc:creator>
  <cp:lastModifiedBy>andrea</cp:lastModifiedBy>
  <cp:revision>140</cp:revision>
  <dcterms:created xsi:type="dcterms:W3CDTF">2013-10-08T17:16:56Z</dcterms:created>
  <dcterms:modified xsi:type="dcterms:W3CDTF">2013-10-16T12:43:37Z</dcterms:modified>
</cp:coreProperties>
</file>